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413" r:id="rId5"/>
    <p:sldId id="394" r:id="rId6"/>
    <p:sldId id="398" r:id="rId7"/>
    <p:sldId id="290" r:id="rId8"/>
    <p:sldId id="396" r:id="rId9"/>
    <p:sldId id="258" r:id="rId10"/>
    <p:sldId id="381" r:id="rId11"/>
    <p:sldId id="361" r:id="rId12"/>
    <p:sldId id="353" r:id="rId13"/>
    <p:sldId id="352" r:id="rId14"/>
    <p:sldId id="354" r:id="rId15"/>
    <p:sldId id="392" r:id="rId16"/>
    <p:sldId id="414" r:id="rId17"/>
  </p:sldIdLst>
  <p:sldSz cx="12192000" cy="6858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Hind Madurai" panose="02000000000000000000" pitchFamily="2" charset="0"/>
      <p:regular r:id="rId21"/>
      <p:bold r:id="rId22"/>
    </p:embeddedFont>
    <p:embeddedFont>
      <p:font typeface="Microsoft Sans Serif" panose="020B0604020202020204" pitchFamily="34" charset="0"/>
      <p:regular r:id="rId23"/>
    </p:embeddedFont>
    <p:embeddedFont>
      <p:font typeface="Program OT Bold" panose="02000606030000020004" charset="0"/>
      <p:bold r:id="rId24"/>
    </p:embeddedFont>
  </p:embeddedFontLst>
  <p:custShowLst>
    <p:custShow name="Pre-Roll" id="0">
      <p:sldLst>
        <p:sld r:id="rId5"/>
      </p:sldLst>
    </p:custShow>
    <p:custShow name="Main Presentation" id="1">
      <p:sldLst>
        <p:sld r:id="rId6"/>
        <p:sld r:id="rId7"/>
        <p:sld r:id="rId8"/>
        <p:sld r:id="rId9"/>
        <p:sld r:id="rId17"/>
        <p:sld r:id="rId10"/>
        <p:sld r:id="rId11"/>
        <p:sld r:id="rId16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A93384-E33F-97AA-FE93-98E73035C2EA}" name="Lesley May" initials="LM" userId="S::l.may@leedstrinity.ac.uk::bebc5069-f93b-46d4-bacf-e3d50818f76c" providerId="AD"/>
  <p188:author id="{AB4CD8A7-6064-512B-F5A2-705EAF7DC7F6}" name="Yashar Baradaranshokouhi" initials="" userId="S::Y.Baradaranshokouhi@leedstrinity.ac.uk::c56d6ee3-cae2-4f64-95c5-cc7f3dbc175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custShow id="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0014"/>
    <a:srgbClr val="DCD2C2"/>
    <a:srgbClr val="400013"/>
    <a:srgbClr val="37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812C7-1589-8E80-315C-E900D5C33B07}" v="7" dt="2025-10-25T11:43:37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8" y="1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Diockou" userId="S::j.diockou@leedstrinity.ac.uk::5d5734a8-d4c8-4f9b-9063-b5ca3bc3ab4c" providerId="AD" clId="Web-{A8C812C7-1589-8E80-315C-E900D5C33B07}"/>
    <pc:docChg chg="delSld modSld">
      <pc:chgData name="Jim Diockou" userId="S::j.diockou@leedstrinity.ac.uk::5d5734a8-d4c8-4f9b-9063-b5ca3bc3ab4c" providerId="AD" clId="Web-{A8C812C7-1589-8E80-315C-E900D5C33B07}" dt="2025-10-25T11:43:37.059" v="22"/>
      <pc:docMkLst>
        <pc:docMk/>
      </pc:docMkLst>
      <pc:sldChg chg="del">
        <pc:chgData name="Jim Diockou" userId="S::j.diockou@leedstrinity.ac.uk::5d5734a8-d4c8-4f9b-9063-b5ca3bc3ab4c" providerId="AD" clId="Web-{A8C812C7-1589-8E80-315C-E900D5C33B07}" dt="2025-10-25T11:42:51.821" v="14"/>
        <pc:sldMkLst>
          <pc:docMk/>
          <pc:sldMk cId="2833991045" sldId="285"/>
        </pc:sldMkLst>
      </pc:sldChg>
      <pc:sldChg chg="del">
        <pc:chgData name="Jim Diockou" userId="S::j.diockou@leedstrinity.ac.uk::5d5734a8-d4c8-4f9b-9063-b5ca3bc3ab4c" providerId="AD" clId="Web-{A8C812C7-1589-8E80-315C-E900D5C33B07}" dt="2025-10-25T11:43:02.869" v="15"/>
        <pc:sldMkLst>
          <pc:docMk/>
          <pc:sldMk cId="608982551" sldId="314"/>
        </pc:sldMkLst>
      </pc:sldChg>
      <pc:sldChg chg="modNotes">
        <pc:chgData name="Jim Diockou" userId="S::j.diockou@leedstrinity.ac.uk::5d5734a8-d4c8-4f9b-9063-b5ca3bc3ab4c" providerId="AD" clId="Web-{A8C812C7-1589-8E80-315C-E900D5C33B07}" dt="2025-10-25T11:42:33.038" v="10"/>
        <pc:sldMkLst>
          <pc:docMk/>
          <pc:sldMk cId="637638565" sldId="379"/>
        </pc:sldMkLst>
      </pc:sldChg>
      <pc:sldChg chg="del">
        <pc:chgData name="Jim Diockou" userId="S::j.diockou@leedstrinity.ac.uk::5d5734a8-d4c8-4f9b-9063-b5ca3bc3ab4c" providerId="AD" clId="Web-{A8C812C7-1589-8E80-315C-E900D5C33B07}" dt="2025-10-25T11:43:37.059" v="22"/>
        <pc:sldMkLst>
          <pc:docMk/>
          <pc:sldMk cId="406707498" sldId="380"/>
        </pc:sldMkLst>
      </pc:sldChg>
      <pc:sldChg chg="modNotes">
        <pc:chgData name="Jim Diockou" userId="S::j.diockou@leedstrinity.ac.uk::5d5734a8-d4c8-4f9b-9063-b5ca3bc3ab4c" providerId="AD" clId="Web-{A8C812C7-1589-8E80-315C-E900D5C33B07}" dt="2025-10-25T11:42:38.460" v="13"/>
        <pc:sldMkLst>
          <pc:docMk/>
          <pc:sldMk cId="0" sldId="391"/>
        </pc:sldMkLst>
      </pc:sldChg>
      <pc:sldChg chg="modNotes">
        <pc:chgData name="Jim Diockou" userId="S::j.diockou@leedstrinity.ac.uk::5d5734a8-d4c8-4f9b-9063-b5ca3bc3ab4c" providerId="AD" clId="Web-{A8C812C7-1589-8E80-315C-E900D5C33B07}" dt="2025-10-25T11:43:21.714" v="21"/>
        <pc:sldMkLst>
          <pc:docMk/>
          <pc:sldMk cId="2228102629" sldId="392"/>
        </pc:sldMkLst>
      </pc:sldChg>
      <pc:sldChg chg="delAnim">
        <pc:chgData name="Jim Diockou" userId="S::j.diockou@leedstrinity.ac.uk::5d5734a8-d4c8-4f9b-9063-b5ca3bc3ab4c" providerId="AD" clId="Web-{A8C812C7-1589-8E80-315C-E900D5C33B07}" dt="2025-10-25T11:41:39.693" v="0"/>
        <pc:sldMkLst>
          <pc:docMk/>
          <pc:sldMk cId="511529395" sldId="3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2EE7DC-786A-45AE-48D0-A7C931D2D9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22F628-7B30-04A8-FA77-4F17ED135B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D290A-843C-4305-BA99-97F090D048A3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BD9FC-77A4-6BDB-C3AE-47411769F3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58759-0F8F-D743-A7E5-D925C89049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F5626-BEAC-4E92-92A2-EC9274E7A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63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61105-D447-4049-99AC-D68CE9A14355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1BAEF-CF3E-47A1-9C56-E5543A5F74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9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assdoor.co.uk/Salaries/uk-scrum-master-salary-SRCH_IL.0,2_IN2_KO3,15.htm?clickSource=searchBt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is your chance to explain some of the reasons why our students love studying with us and the kind of community we have here at Leeds Trinity University – we’ve pulled out some key USPs here that give you the chance to explain what differentiates our Computing course from other universities. </a:t>
            </a:r>
            <a:endParaRPr lang="en-US"/>
          </a:p>
          <a:p>
            <a:endParaRPr lang="en-US"/>
          </a:p>
          <a:p>
            <a:r>
              <a:rPr lang="en-GB"/>
              <a:t>For placements, please focus on what makes them different – with every course (not a sandwich year), extensive support, industry partnerships etc…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Explain the benefits of the BCS accreditation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Give example of Liam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CF60-192B-4DD8-AD35-5BF84F40F26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97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is your chance to explain some of the reasons why our students love studying with us and the kind of community we have here at Leeds Trinity University – we’ve pulled out some key USPs here that give you the chance to explain what differentiates our Computing course from other universities. </a:t>
            </a:r>
            <a:endParaRPr lang="en-US"/>
          </a:p>
          <a:p>
            <a:endParaRPr lang="en-US"/>
          </a:p>
          <a:p>
            <a:r>
              <a:rPr lang="en-GB"/>
              <a:t>For placements, please focus on what makes them different – with every course (not a sandwich year), extensive support, industry partnerships etc…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Explain the benefits of the BCS accreditation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Give example of Liam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CF60-192B-4DD8-AD35-5BF84F40F2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84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is your opportunity to talk about the vast array of careers that a Computer Science degree could lead to. </a:t>
            </a:r>
            <a:endParaRPr lang="en-US"/>
          </a:p>
          <a:p>
            <a:endParaRPr lang="en-US"/>
          </a:p>
          <a:p>
            <a:r>
              <a:rPr lang="en-US"/>
              <a:t>Explain some of these jobs, what range of skills do applicants need and how students will develop these skills in the </a:t>
            </a:r>
            <a:r>
              <a:rPr lang="en-US" err="1"/>
              <a:t>programme</a:t>
            </a:r>
            <a:r>
              <a:rPr lang="en-US"/>
              <a:t>? </a:t>
            </a:r>
          </a:p>
          <a:p>
            <a:endParaRPr lang="en-US"/>
          </a:p>
          <a:p>
            <a:r>
              <a:rPr lang="en-US"/>
              <a:t>When discussing earnings be sure to clarify level of experience and manage expectations around entry level earnings.</a:t>
            </a:r>
          </a:p>
          <a:p>
            <a:r>
              <a:rPr lang="en-GB">
                <a:hlinkClick r:id="rId3"/>
              </a:rPr>
              <a:t>Salary: Scrum Master (October, 2022) | Glassdoor</a:t>
            </a:r>
            <a:r>
              <a:rPr lang="en-GB"/>
              <a:t> - </a:t>
            </a:r>
            <a:endParaRPr lang="en-US"/>
          </a:p>
          <a:p>
            <a:endParaRPr lang="en-US"/>
          </a:p>
          <a:p>
            <a:r>
              <a:rPr lang="en-GB" b="0" i="0">
                <a:solidFill>
                  <a:srgbClr val="242424"/>
                </a:solidFill>
                <a:effectLst/>
                <a:latin typeface="Hind Madurai" panose="02000000000000000000" pitchFamily="2" charset="0"/>
              </a:rPr>
              <a:t>Possible Q&amp;A:</a:t>
            </a:r>
          </a:p>
          <a:p>
            <a:endParaRPr lang="en-GB" b="0" i="0">
              <a:solidFill>
                <a:srgbClr val="242424"/>
              </a:solidFill>
              <a:effectLst/>
              <a:latin typeface="Hind Madurai" panose="02000000000000000000" pitchFamily="2" charset="0"/>
            </a:endParaRPr>
          </a:p>
          <a:p>
            <a:r>
              <a:rPr lang="en-GB" b="0" i="0">
                <a:solidFill>
                  <a:srgbClr val="242424"/>
                </a:solidFill>
                <a:effectLst/>
                <a:latin typeface="Hind Madurai" panose="02000000000000000000" pitchFamily="2" charset="0"/>
              </a:rPr>
              <a:t>Q: How much experience (years) do you need to they need to get this average?</a:t>
            </a:r>
          </a:p>
          <a:p>
            <a:r>
              <a:rPr lang="en-GB" b="0" i="0">
                <a:solidFill>
                  <a:srgbClr val="242424"/>
                </a:solidFill>
                <a:effectLst/>
                <a:latin typeface="Hind Madurai" panose="02000000000000000000" pitchFamily="2" charset="0"/>
              </a:rPr>
              <a:t>A: It starts with salaries around 41K, and in average you will be paid 57K a year, As you gain more experience, you can expect your salary to increase.</a:t>
            </a:r>
          </a:p>
          <a:p>
            <a:endParaRPr lang="en-GB" b="0" i="0">
              <a:solidFill>
                <a:srgbClr val="242424"/>
              </a:solidFill>
              <a:effectLst/>
              <a:latin typeface="Hind Madurai" panose="02000000000000000000" pitchFamily="2" charset="0"/>
            </a:endParaRPr>
          </a:p>
          <a:p>
            <a:r>
              <a:rPr lang="en-GB" b="0" i="0">
                <a:solidFill>
                  <a:srgbClr val="242424"/>
                </a:solidFill>
                <a:effectLst/>
                <a:latin typeface="Hind Madurai" panose="02000000000000000000" pitchFamily="2" charset="0"/>
              </a:rPr>
              <a:t>Q: which area? is it London or the North?</a:t>
            </a:r>
          </a:p>
          <a:p>
            <a:r>
              <a:rPr lang="en-GB" b="0" i="0">
                <a:solidFill>
                  <a:srgbClr val="242424"/>
                </a:solidFill>
                <a:effectLst/>
                <a:latin typeface="Hind Madurai" panose="02000000000000000000" pitchFamily="2" charset="0"/>
              </a:rPr>
              <a:t>A: It is across the UK</a:t>
            </a:r>
          </a:p>
          <a:p>
            <a:endParaRPr lang="en-GB" b="0" i="0">
              <a:solidFill>
                <a:srgbClr val="242424"/>
              </a:solidFill>
              <a:effectLst/>
              <a:latin typeface="Hind Madurai" panose="02000000000000000000" pitchFamily="2" charset="0"/>
            </a:endParaRPr>
          </a:p>
          <a:p>
            <a:r>
              <a:rPr lang="en-GB" b="0" i="0">
                <a:solidFill>
                  <a:srgbClr val="242424"/>
                </a:solidFill>
                <a:effectLst/>
                <a:latin typeface="Hind Madurai" panose="02000000000000000000" pitchFamily="2" charset="0"/>
              </a:rPr>
              <a:t>We can’t add the graph into here as can’t paste pictures in to notes, so the </a:t>
            </a:r>
            <a:r>
              <a:rPr lang="en-GB" b="0" i="0" err="1">
                <a:solidFill>
                  <a:srgbClr val="242424"/>
                </a:solidFill>
                <a:effectLst/>
                <a:latin typeface="Hind Madurai" panose="02000000000000000000" pitchFamily="2" charset="0"/>
              </a:rPr>
              <a:t>infomration</a:t>
            </a:r>
            <a:r>
              <a:rPr lang="en-GB" b="0" i="0">
                <a:solidFill>
                  <a:srgbClr val="242424"/>
                </a:solidFill>
                <a:effectLst/>
                <a:latin typeface="Hind Madurai" panose="02000000000000000000" pitchFamily="2" charset="0"/>
              </a:rPr>
              <a:t> is:</a:t>
            </a:r>
            <a:br>
              <a:rPr lang="en-GB" b="0" i="0">
                <a:solidFill>
                  <a:srgbClr val="242424"/>
                </a:solidFill>
                <a:effectLst/>
                <a:latin typeface="Hind Madurai" panose="02000000000000000000" pitchFamily="2" charset="0"/>
              </a:rPr>
            </a:br>
            <a:endParaRPr lang="en-GB" b="0" i="0">
              <a:solidFill>
                <a:srgbClr val="242424"/>
              </a:solidFill>
              <a:effectLst/>
              <a:latin typeface="Hind Madurai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srgbClr val="0E2234"/>
                </a:solidFill>
              </a:rPr>
              <a:t>Earning potential as a Scrum master - you may need to spend some years working as a software developer to build your skills and experience first.</a:t>
            </a:r>
          </a:p>
          <a:p>
            <a:endParaRPr lang="en-GB" b="0" i="0">
              <a:solidFill>
                <a:srgbClr val="242424"/>
              </a:solidFill>
              <a:effectLst/>
              <a:latin typeface="Hind Madurai" panose="02000000000000000000" pitchFamily="2" charset="0"/>
            </a:endParaRPr>
          </a:p>
          <a:p>
            <a:r>
              <a:rPr lang="en-GB" b="0" i="0">
                <a:solidFill>
                  <a:srgbClr val="242424"/>
                </a:solidFill>
                <a:effectLst/>
                <a:latin typeface="Hind Madurai" panose="02000000000000000000" pitchFamily="2" charset="0"/>
              </a:rPr>
              <a:t>Low – 41k</a:t>
            </a:r>
          </a:p>
          <a:p>
            <a:r>
              <a:rPr lang="en-GB" b="0" i="0">
                <a:solidFill>
                  <a:srgbClr val="242424"/>
                </a:solidFill>
                <a:effectLst/>
                <a:latin typeface="Hind Madurai" panose="02000000000000000000" pitchFamily="2" charset="0"/>
              </a:rPr>
              <a:t>Average – 57 K</a:t>
            </a:r>
          </a:p>
          <a:p>
            <a:endParaRPr lang="en-GB" b="0" i="0">
              <a:solidFill>
                <a:srgbClr val="242424"/>
              </a:solidFill>
              <a:effectLst/>
              <a:latin typeface="Hind Madurai" panose="02000000000000000000" pitchFamily="2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CF60-192B-4DD8-AD35-5BF84F40F26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2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Merge 30 and 31.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BAEF-CF3E-47A1-9C56-E5543A5F74C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68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uid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background&#10;&#10;Description automatically generated">
            <a:extLst>
              <a:ext uri="{FF2B5EF4-FFF2-40B4-BE49-F238E27FC236}">
                <a16:creationId xmlns:a16="http://schemas.microsoft.com/office/drawing/2014/main" id="{1A194ABB-8873-AA65-DA42-766AC2E95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88AC8-3525-8B74-1753-25DE4CC150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116" y="1538570"/>
            <a:ext cx="4864233" cy="1510591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/>
              <a:t>Using this</a:t>
            </a:r>
            <a:br>
              <a:rPr lang="en-US"/>
            </a:br>
            <a:r>
              <a:rPr lang="en-US"/>
              <a:t>slide deck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49752-F988-B34B-902C-A7E94447F336}"/>
              </a:ext>
            </a:extLst>
          </p:cNvPr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603116" y="3204912"/>
            <a:ext cx="4864233" cy="1787412"/>
          </a:xfrm>
        </p:spPr>
        <p:txBody>
          <a:bodyPr>
            <a:normAutofit/>
          </a:bodyPr>
          <a:lstStyle>
            <a:lvl1pPr marL="171450" indent="-171450" algn="l">
              <a:buFont typeface="Arial" panose="020B0604020202020204" pitchFamily="34" charset="0"/>
              <a:buChar char="•"/>
              <a:defRPr sz="12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To ensure this PowerPoint views correctly please check you have both Neue House Unica W1G, and </a:t>
            </a:r>
            <a:r>
              <a:rPr lang="en-US" err="1"/>
              <a:t>NeueHaasGroteskDisp</a:t>
            </a:r>
            <a:r>
              <a:rPr lang="en-US"/>
              <a:t> Pro installed. This can be activated through your Adobe Creative Cloud App if needed.</a:t>
            </a:r>
          </a:p>
          <a:p>
            <a:r>
              <a:rPr lang="en-US"/>
              <a:t>There are various slide layouts available. You can find alternative layouts by right clicking a slide and choosing layout.</a:t>
            </a:r>
          </a:p>
          <a:p>
            <a:r>
              <a:rPr lang="en-US"/>
              <a:t>The template includes suggested imagery to use. If you would like to include your own please click on the icon ‘Click to add image’</a:t>
            </a:r>
          </a:p>
          <a:p>
            <a:endParaRPr lang="en-GB"/>
          </a:p>
        </p:txBody>
      </p:sp>
      <p:pic>
        <p:nvPicPr>
          <p:cNvPr id="12" name="Picture 11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51536693-FF6A-70A2-D2B3-8EDD971A4D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7" y="452879"/>
            <a:ext cx="2197234" cy="6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5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- Dark - Pi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men sitting in chairs&#10;&#10;Description automatically generated">
            <a:extLst>
              <a:ext uri="{FF2B5EF4-FFF2-40B4-BE49-F238E27FC236}">
                <a16:creationId xmlns:a16="http://schemas.microsoft.com/office/drawing/2014/main" id="{899E08BA-555D-F8CD-2E4D-11FD06C10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6288" y="0"/>
            <a:ext cx="5065712" cy="36957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4F415C3-07D2-AD3A-B599-9B9A264888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6941" y="0"/>
            <a:ext cx="5065059" cy="369570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DFA868-9D5F-BE2F-350C-A655B3F51E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6288" y="3695701"/>
            <a:ext cx="5065712" cy="3162298"/>
          </a:xfrm>
          <a:solidFill>
            <a:schemeClr val="accent4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accent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27" y="6387912"/>
            <a:ext cx="242191" cy="28060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98AB55-D2B7-8D33-D446-1A67279B4FB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9527" y="1741099"/>
            <a:ext cx="5946801" cy="4459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7909A-33B9-38FC-862F-DD2222001E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2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- light -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8A322C3-3094-A690-9B32-3060E0E1C1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86F3A92C-4103-C0FE-2649-FF9BAE168D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6288" y="-1"/>
            <a:ext cx="5065711" cy="36957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8D8F933-78D0-BE4C-22A6-E71D15D155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6941" y="1"/>
            <a:ext cx="5065059" cy="36957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pic>
        <p:nvPicPr>
          <p:cNvPr id="10" name="Picture 9" descr="A logo of a castle and a ship&#10;&#10;Description automatically generated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" y="6387912"/>
            <a:ext cx="242230" cy="28060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C2DE80-B69F-D2CF-A8C4-0F9505C63C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6288" y="3695701"/>
            <a:ext cx="5065712" cy="3162298"/>
          </a:xfrm>
          <a:solidFill>
            <a:schemeClr val="tx2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50A32B-2ED9-6428-EC0C-7D4F19781C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9527" y="1741099"/>
            <a:ext cx="5946801" cy="445991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 marL="211455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48054-555E-C6F3-B892-E55FF1808F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- Dark - 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1613E79-1A37-E050-963A-3FB7C9705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6288" y="0"/>
            <a:ext cx="5065712" cy="36957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4F415C3-07D2-AD3A-B599-9B9A264888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6941" y="0"/>
            <a:ext cx="5065059" cy="369570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DFA868-9D5F-BE2F-350C-A655B3F51E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6288" y="3695701"/>
            <a:ext cx="5065712" cy="3162298"/>
          </a:xfrm>
          <a:solidFill>
            <a:schemeClr val="accent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accent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27" y="6387912"/>
            <a:ext cx="242191" cy="28060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F99C52-39BB-9EF9-8C70-14F9035B9B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9527" y="1741099"/>
            <a:ext cx="5946801" cy="4459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CFB98-A158-6109-2458-EDAEFD457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670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- 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91C3B9F-775E-20A3-FBE4-3F163513E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erson talking to a person&#10;&#10;Description automatically generated">
            <a:extLst>
              <a:ext uri="{FF2B5EF4-FFF2-40B4-BE49-F238E27FC236}">
                <a16:creationId xmlns:a16="http://schemas.microsoft.com/office/drawing/2014/main" id="{D571E846-9CDE-4C15-8311-8BCB5D661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6286" y="0"/>
            <a:ext cx="5065713" cy="36957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8D8F933-78D0-BE4C-22A6-E71D15D155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6941" y="0"/>
            <a:ext cx="5065059" cy="369570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pic>
        <p:nvPicPr>
          <p:cNvPr id="10" name="Picture 9" descr="A logo of a castle and a ship&#10;&#10;Description automatically generated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" y="6387912"/>
            <a:ext cx="242230" cy="28060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C2DE80-B69F-D2CF-A8C4-0F9505C63C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6288" y="3695701"/>
            <a:ext cx="5065712" cy="3162298"/>
          </a:xfrm>
          <a:solidFill>
            <a:schemeClr val="accent5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3C29A2-0732-F01D-C9A2-04AB4568864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9527" y="1741099"/>
            <a:ext cx="5946801" cy="445991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 marL="211455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DEA87-6ACC-B58E-EC77-C542401E0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318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- Dark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EF0C30B0-DE70-8586-900F-8A972E38CD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6288" y="0"/>
            <a:ext cx="5065712" cy="36957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4F415C3-07D2-AD3A-B599-9B9A264888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6941" y="0"/>
            <a:ext cx="5065059" cy="369570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DFA868-9D5F-BE2F-350C-A655B3F51E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6288" y="3695701"/>
            <a:ext cx="5065712" cy="3162298"/>
          </a:xfrm>
          <a:solidFill>
            <a:schemeClr val="accent5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accent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27" y="6387912"/>
            <a:ext cx="242191" cy="28060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942D34-02B1-12A1-B533-0F9242C2B05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9527" y="1741099"/>
            <a:ext cx="5946801" cy="4459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E0A22-19B2-8D09-031E-29C9F56704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737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AA0318-2E77-1ABD-2E97-B3082F0B5B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group of people in a room&#10;&#10;Description automatically generated">
            <a:extLst>
              <a:ext uri="{FF2B5EF4-FFF2-40B4-BE49-F238E27FC236}">
                <a16:creationId xmlns:a16="http://schemas.microsoft.com/office/drawing/2014/main" id="{0ABCDBD0-F7EB-88CE-3344-FB11F388E4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65059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8D8F933-78D0-BE4C-22A6-E71D15D155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065059" cy="685799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191721" cy="259203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08" y="6387912"/>
            <a:ext cx="242230" cy="280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E1974B-0615-7B4B-D636-F069EE49E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6516" y="1382762"/>
            <a:ext cx="5431523" cy="1972131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Section title</a:t>
            </a:r>
            <a:br>
              <a:rPr lang="en-US"/>
            </a:br>
            <a:r>
              <a:rPr lang="en-US"/>
              <a:t>max 3 lines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37EE3F-0374-57CB-BBF4-0FD506F9D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517" y="3510280"/>
            <a:ext cx="5431522" cy="11965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logo of a castle and a ship&#10;&#10;Description automatically generated">
            <a:extLst>
              <a:ext uri="{FF2B5EF4-FFF2-40B4-BE49-F238E27FC236}">
                <a16:creationId xmlns:a16="http://schemas.microsoft.com/office/drawing/2014/main" id="{8F606D1E-F304-AB94-3B8D-A3F2C8855B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" y="6387912"/>
            <a:ext cx="242230" cy="28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a lecture hall&#10;&#10;Description automatically generated">
            <a:extLst>
              <a:ext uri="{FF2B5EF4-FFF2-40B4-BE49-F238E27FC236}">
                <a16:creationId xmlns:a16="http://schemas.microsoft.com/office/drawing/2014/main" id="{40305A9F-36DD-F862-CF52-EF6EABA49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065058" cy="6858000"/>
          </a:xfrm>
          <a:prstGeom prst="rect">
            <a:avLst/>
          </a:prstGeom>
        </p:spPr>
      </p:pic>
      <p:pic>
        <p:nvPicPr>
          <p:cNvPr id="7" name="Picture 6" descr="A red and black background&#10;&#10;Description automatically generated">
            <a:extLst>
              <a:ext uri="{FF2B5EF4-FFF2-40B4-BE49-F238E27FC236}">
                <a16:creationId xmlns:a16="http://schemas.microsoft.com/office/drawing/2014/main" id="{115CDEF3-61E3-F619-4906-5A7374BBE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5058" y="1"/>
            <a:ext cx="7126941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8D8F933-78D0-BE4C-22A6-E71D15D155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065059" cy="685799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239346" cy="259203"/>
          </a:xfrm>
        </p:spPr>
        <p:txBody>
          <a:bodyPr/>
          <a:lstStyle>
            <a:lvl1pPr algn="l">
              <a:defRPr sz="1100">
                <a:solidFill>
                  <a:schemeClr val="accent3"/>
                </a:solidFill>
              </a:defRPr>
            </a:lvl1pPr>
          </a:lstStyle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27" y="6387912"/>
            <a:ext cx="242191" cy="2806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D50176-EE57-432C-DCCE-01B04DA6C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6516" y="1382762"/>
            <a:ext cx="5431523" cy="1972131"/>
          </a:xfrm>
        </p:spPr>
        <p:txBody>
          <a:bodyPr anchor="b">
            <a:normAutofit/>
          </a:bodyPr>
          <a:lstStyle>
            <a:lvl1pPr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Section title</a:t>
            </a:r>
            <a:br>
              <a:rPr lang="en-US"/>
            </a:br>
            <a:r>
              <a:rPr lang="en-US"/>
              <a:t>max 3 lines</a:t>
            </a:r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7D1147-15AA-5E8D-7746-C699CCE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517" y="3510280"/>
            <a:ext cx="5431522" cy="11965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705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3BE4EB0-F6A5-28A9-3C0B-FF032BA45A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 descr="A logo of a castle and a ship&#10;&#10;Description automatically generated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" y="6387912"/>
            <a:ext cx="242230" cy="2806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4279C3-8BEF-E5B9-0785-DD8A993A6E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13082" y="1742463"/>
            <a:ext cx="3123152" cy="1128771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742950" indent="-285750">
              <a:buFont typeface="Arial" panose="020B0604020202020204" pitchFamily="34" charset="0"/>
              <a:buChar char="•"/>
              <a:defRPr sz="1100"/>
            </a:lvl2pPr>
            <a:lvl3pPr marL="1200150" indent="-285750">
              <a:buFont typeface="Arial" panose="020B0604020202020204" pitchFamily="34" charset="0"/>
              <a:buChar char="•"/>
              <a:defRPr sz="1050"/>
            </a:lvl3pPr>
            <a:lvl4pPr marL="1657350" indent="-285750">
              <a:buFont typeface="Arial" panose="020B0604020202020204" pitchFamily="34" charset="0"/>
              <a:buChar char="•"/>
              <a:defRPr sz="1000"/>
            </a:lvl4pPr>
            <a:lvl5pPr marL="2114550" indent="-285750"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840A4F-BF04-3CD5-41CB-9907178E902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13082" y="3147710"/>
            <a:ext cx="3123152" cy="1128771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742950" indent="-285750">
              <a:buFont typeface="Arial" panose="020B0604020202020204" pitchFamily="34" charset="0"/>
              <a:buChar char="•"/>
              <a:defRPr sz="1100"/>
            </a:lvl2pPr>
            <a:lvl3pPr marL="1200150" indent="-285750">
              <a:buFont typeface="Arial" panose="020B0604020202020204" pitchFamily="34" charset="0"/>
              <a:buChar char="•"/>
              <a:defRPr sz="1050"/>
            </a:lvl3pPr>
            <a:lvl4pPr marL="1657350" indent="-285750">
              <a:buFont typeface="Arial" panose="020B0604020202020204" pitchFamily="34" charset="0"/>
              <a:buChar char="•"/>
              <a:defRPr sz="1000"/>
            </a:lvl4pPr>
            <a:lvl5pPr marL="2114550" indent="-285750"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C74200-650C-F1FD-E496-19E2CEDD25E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713082" y="4552957"/>
            <a:ext cx="3123152" cy="1128771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742950" indent="-285750">
              <a:buFont typeface="Arial" panose="020B0604020202020204" pitchFamily="34" charset="0"/>
              <a:buChar char="•"/>
              <a:defRPr sz="1100"/>
            </a:lvl2pPr>
            <a:lvl3pPr marL="1200150" indent="-285750">
              <a:buFont typeface="Arial" panose="020B0604020202020204" pitchFamily="34" charset="0"/>
              <a:buChar char="•"/>
              <a:defRPr sz="1050"/>
            </a:lvl3pPr>
            <a:lvl4pPr marL="1657350" indent="-285750">
              <a:buFont typeface="Arial" panose="020B0604020202020204" pitchFamily="34" charset="0"/>
              <a:buChar char="•"/>
              <a:defRPr sz="1000"/>
            </a:lvl4pPr>
            <a:lvl5pPr marL="2114550" indent="-285750"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39BD293-8433-601B-38CA-7D36B084D3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3338" y="1741488"/>
            <a:ext cx="1128712" cy="1128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Icon placement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08243D4-416C-F990-DBCF-5880E242176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3338" y="3147710"/>
            <a:ext cx="1128712" cy="1128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Icon placement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9AADBF6-26A7-E3B6-43E4-92254E29EC6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3338" y="4553016"/>
            <a:ext cx="1128712" cy="1128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Icon placement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E870B9-9406-DE8C-9409-C36738E4D7D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19528" y="1741099"/>
            <a:ext cx="5458866" cy="445991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 marL="211455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FD632-F415-5F4B-2535-0CF45B838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01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highligh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accent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27" y="6387912"/>
            <a:ext cx="242191" cy="2806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290AE-2E1D-C1F4-B7EF-4C620E5F5C6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13082" y="1742463"/>
            <a:ext cx="3123152" cy="1128771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8F0FD3-D33D-F8BE-F449-9D5D878C342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13082" y="3147710"/>
            <a:ext cx="3123152" cy="1128771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C1880A-375F-1F1A-7B96-16C031B99EA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713082" y="4552957"/>
            <a:ext cx="3123152" cy="1128771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F11C870D-0A44-E678-09D5-E6207FDADF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3338" y="1741488"/>
            <a:ext cx="1128712" cy="1128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Icon placement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A0454A-3EEF-ED2A-E769-510DA05C3C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3338" y="3147710"/>
            <a:ext cx="1128712" cy="1128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Icon placement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C4999FF-4BA4-38D6-D68A-9511F0F8321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3338" y="4553016"/>
            <a:ext cx="1128712" cy="1128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Icon placement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CD5FD4-C2FE-04F3-0BF6-3B806C5B5FC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19528" y="1741099"/>
            <a:ext cx="5489136" cy="4459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74A57-93B6-FF19-BC48-9D0741D36B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833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info x4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3369E7-2128-7889-9AA0-F262F58BC6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 descr="A logo of a castle and a ship&#10;&#10;Description automatically generated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" y="6387912"/>
            <a:ext cx="242230" cy="2806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4279C3-8BEF-E5B9-0785-DD8A993A6ED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5178" y="4003505"/>
            <a:ext cx="2408655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39BD293-8433-601B-38CA-7D36B084D3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55970" y="1818711"/>
            <a:ext cx="1607069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3AF3CB-8A0B-B7E0-0BF1-12AA86C559D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55178" y="4379903"/>
            <a:ext cx="2408655" cy="1421193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DB4986-DA5F-D898-417B-78A14596093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532965" y="4003505"/>
            <a:ext cx="2408655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7BC3A034-FB39-8143-24A8-762A9A1F0F1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933757" y="1818711"/>
            <a:ext cx="1607069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9F3A80D-79AC-BB99-FB7E-0B1B0296903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532965" y="4379903"/>
            <a:ext cx="2408655" cy="1421193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9AEB5E0-0A99-4CE5-73A4-808CAF2999D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341479" y="4003505"/>
            <a:ext cx="2408655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9BBB70AD-4511-2397-C5B4-050744D12C9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42271" y="1818711"/>
            <a:ext cx="1607069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1C52D7A-5028-0DEC-59D9-AE47E1D9401F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341479" y="4379903"/>
            <a:ext cx="2408655" cy="1421193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5AD1DEE-13E3-F668-ED71-464FA752386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219266" y="4003505"/>
            <a:ext cx="2408655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665E0E5D-093A-DCCD-F57B-AF47F4E376A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620058" y="1818711"/>
            <a:ext cx="1607069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5C55B72-7410-91CD-2A22-3E80CABD51C0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219266" y="4379903"/>
            <a:ext cx="2408655" cy="1421193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A3A739-C4FA-1DCF-0198-ED8323E8DD3F}"/>
              </a:ext>
            </a:extLst>
          </p:cNvPr>
          <p:cNvSpPr/>
          <p:nvPr userDrawn="1"/>
        </p:nvSpPr>
        <p:spPr>
          <a:xfrm>
            <a:off x="1055970" y="3725542"/>
            <a:ext cx="1607069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6FFF08-A60A-489A-C2C4-86AE20B99393}"/>
              </a:ext>
            </a:extLst>
          </p:cNvPr>
          <p:cNvSpPr/>
          <p:nvPr userDrawn="1"/>
        </p:nvSpPr>
        <p:spPr>
          <a:xfrm>
            <a:off x="3933757" y="3725542"/>
            <a:ext cx="1607069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93F45F-FE5E-6963-4A57-CBB05095FC45}"/>
              </a:ext>
            </a:extLst>
          </p:cNvPr>
          <p:cNvSpPr/>
          <p:nvPr userDrawn="1"/>
        </p:nvSpPr>
        <p:spPr>
          <a:xfrm>
            <a:off x="6742271" y="3725542"/>
            <a:ext cx="1607069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7BC74-1CDA-D77B-7C65-F7AB1246EC7D}"/>
              </a:ext>
            </a:extLst>
          </p:cNvPr>
          <p:cNvSpPr/>
          <p:nvPr userDrawn="1"/>
        </p:nvSpPr>
        <p:spPr>
          <a:xfrm>
            <a:off x="9620058" y="3725542"/>
            <a:ext cx="1607069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E2E83-FE91-0E97-1297-555466488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01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and black background&#10;&#10;Description automatically generated">
            <a:extLst>
              <a:ext uri="{FF2B5EF4-FFF2-40B4-BE49-F238E27FC236}">
                <a16:creationId xmlns:a16="http://schemas.microsoft.com/office/drawing/2014/main" id="{B7F91FFE-50E3-03F2-4F8C-58ADAED9C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88AC8-3525-8B74-1753-25DE4CC150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116" y="1595239"/>
            <a:ext cx="5932155" cy="213616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/>
              <a:t>Main Title</a:t>
            </a:r>
            <a:br>
              <a:rPr lang="en-US"/>
            </a:br>
            <a:r>
              <a:rPr lang="en-US"/>
              <a:t>Max 3 lines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49752-F988-B34B-902C-A7E94447F3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116" y="3887149"/>
            <a:ext cx="5932155" cy="183400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max 4 lines</a:t>
            </a:r>
            <a:endParaRPr lang="en-GB"/>
          </a:p>
        </p:txBody>
      </p:sp>
      <p:pic>
        <p:nvPicPr>
          <p:cNvPr id="12" name="Picture 11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51536693-FF6A-70A2-D2B3-8EDD971A4D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7" y="452879"/>
            <a:ext cx="2197234" cy="6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33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info x4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accent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27" y="6387912"/>
            <a:ext cx="242191" cy="28060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044070-A1CE-39EE-D005-58C27C8976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5178" y="4003505"/>
            <a:ext cx="2408655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755256C9-1911-1839-EB10-5C4D9BAE1F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55970" y="1818711"/>
            <a:ext cx="1607069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A540A3-75C0-4707-256C-1544342FE70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55178" y="4379903"/>
            <a:ext cx="2408655" cy="142119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284FE73-1B79-0B76-2193-A1E818FAC21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532965" y="4003505"/>
            <a:ext cx="2408655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8431ECC0-169C-1B15-FA36-44F9A11D8C9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933757" y="1818711"/>
            <a:ext cx="1607069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D12A800-2620-BA5D-86BB-9298F5626577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532965" y="4379903"/>
            <a:ext cx="2408655" cy="142119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61B205-8CF6-02D3-FCEA-8B936D28197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341479" y="4003505"/>
            <a:ext cx="2408655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F60F4770-152F-5528-FC44-FE296B1641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42271" y="1818711"/>
            <a:ext cx="1607069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E369D2C-6222-49C3-4CB7-3DBC082DE338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341479" y="4379903"/>
            <a:ext cx="2408655" cy="142119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33102B7-ED16-DD20-C315-5A802DEEB7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219266" y="4003505"/>
            <a:ext cx="2408655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5A520EE4-625B-983E-EF36-B281D0F6CB7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620058" y="1818711"/>
            <a:ext cx="1607069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37A0CF-DE57-EFE6-1863-7157977D08E7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219266" y="4379903"/>
            <a:ext cx="2408655" cy="142119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AB5149-DCBE-5CF4-592D-8EECF31B2525}"/>
              </a:ext>
            </a:extLst>
          </p:cNvPr>
          <p:cNvSpPr/>
          <p:nvPr userDrawn="1"/>
        </p:nvSpPr>
        <p:spPr>
          <a:xfrm>
            <a:off x="1055970" y="3725542"/>
            <a:ext cx="1607069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838EC5-D92D-7446-1DB6-007808B0BFE3}"/>
              </a:ext>
            </a:extLst>
          </p:cNvPr>
          <p:cNvSpPr/>
          <p:nvPr userDrawn="1"/>
        </p:nvSpPr>
        <p:spPr>
          <a:xfrm>
            <a:off x="3933757" y="3725542"/>
            <a:ext cx="1607069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DC23EA-09D1-E160-4757-EB73EEB04435}"/>
              </a:ext>
            </a:extLst>
          </p:cNvPr>
          <p:cNvSpPr/>
          <p:nvPr userDrawn="1"/>
        </p:nvSpPr>
        <p:spPr>
          <a:xfrm>
            <a:off x="6742271" y="3725542"/>
            <a:ext cx="1607069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AF7ADE-3FBC-591A-06F5-0B50DB8F38EF}"/>
              </a:ext>
            </a:extLst>
          </p:cNvPr>
          <p:cNvSpPr/>
          <p:nvPr userDrawn="1"/>
        </p:nvSpPr>
        <p:spPr>
          <a:xfrm>
            <a:off x="9620058" y="3725542"/>
            <a:ext cx="1607069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44CCC-4FEC-5704-05CB-F3847E7C0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955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info 3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42541B-F82C-0F95-2FC7-FD2B808BC5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 descr="A logo of a castle and a ship&#10;&#10;Description automatically generated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" y="6387912"/>
            <a:ext cx="242230" cy="2806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4279C3-8BEF-E5B9-0785-DD8A993A6ED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5178" y="4003505"/>
            <a:ext cx="3421326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39BD293-8433-601B-38CA-7D36B084D3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1575" y="1818711"/>
            <a:ext cx="2413891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3AF3CB-8A0B-B7E0-0BF1-12AA86C559D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55178" y="4379903"/>
            <a:ext cx="3421326" cy="1421193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DB4986-DA5F-D898-417B-78A14596093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97448" y="4003505"/>
            <a:ext cx="3421326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7BC3A034-FB39-8143-24A8-762A9A1F0F1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89054" y="1818711"/>
            <a:ext cx="2413891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9F3A80D-79AC-BB99-FB7E-0B1B0296903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397448" y="4379903"/>
            <a:ext cx="3421326" cy="1421193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9AEB5E0-0A99-4CE5-73A4-808CAF2999D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139719" y="4003505"/>
            <a:ext cx="3421326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9BBB70AD-4511-2397-C5B4-050744D12C9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722139" y="1818711"/>
            <a:ext cx="2413891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1C52D7A-5028-0DEC-59D9-AE47E1D9401F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8139719" y="4379903"/>
            <a:ext cx="3421326" cy="1421193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A3A739-C4FA-1DCF-0198-ED8323E8DD3F}"/>
              </a:ext>
            </a:extLst>
          </p:cNvPr>
          <p:cNvSpPr/>
          <p:nvPr userDrawn="1"/>
        </p:nvSpPr>
        <p:spPr>
          <a:xfrm>
            <a:off x="1201575" y="3725542"/>
            <a:ext cx="2413891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6FFF08-A60A-489A-C2C4-86AE20B99393}"/>
              </a:ext>
            </a:extLst>
          </p:cNvPr>
          <p:cNvSpPr/>
          <p:nvPr userDrawn="1"/>
        </p:nvSpPr>
        <p:spPr>
          <a:xfrm>
            <a:off x="4889054" y="3725542"/>
            <a:ext cx="2413891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93F45F-FE5E-6963-4A57-CBB05095FC45}"/>
              </a:ext>
            </a:extLst>
          </p:cNvPr>
          <p:cNvSpPr/>
          <p:nvPr userDrawn="1"/>
        </p:nvSpPr>
        <p:spPr>
          <a:xfrm>
            <a:off x="8722139" y="3725542"/>
            <a:ext cx="2413891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D94E2-ABDA-8087-069E-BCAC1A6F4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698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info x3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accent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27" y="6387912"/>
            <a:ext cx="242191" cy="2806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5E921-BAA5-E96F-C948-B049A45997A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5178" y="4003505"/>
            <a:ext cx="3421326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B42FB579-1DF4-3E61-0220-F8D6432414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1575" y="1818711"/>
            <a:ext cx="2413891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75E3E1-DBE8-E5C6-3339-AC9C1478C0B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55178" y="4379903"/>
            <a:ext cx="3421326" cy="142119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E614DA-11BB-19CD-5EBA-240DB642AEF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97448" y="4003505"/>
            <a:ext cx="3421326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FA9B18EF-256C-0A90-59E8-FA699B65BEA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89054" y="1818711"/>
            <a:ext cx="2413891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48C48B-0395-1599-BA0C-BAAF3380A82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397448" y="4379903"/>
            <a:ext cx="3421326" cy="142119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BADB70-DC65-79F1-52C3-9FA7741EAF22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139719" y="4003505"/>
            <a:ext cx="3421326" cy="259204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Name</a:t>
            </a:r>
            <a:endParaRPr lang="en-GB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5E9197EA-0C02-C25A-C222-AD3FC96B0D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722139" y="1818711"/>
            <a:ext cx="2413891" cy="19068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D143B0-983D-47FB-07F1-9AF805139907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8139719" y="4379903"/>
            <a:ext cx="3421326" cy="142119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200150" indent="-285750">
              <a:buFont typeface="Arial" panose="020B0604020202020204" pitchFamily="34" charset="0"/>
              <a:buChar char="•"/>
              <a:defRPr sz="1200"/>
            </a:lvl3pPr>
            <a:lvl4pPr marL="1657350" indent="-285750">
              <a:buFont typeface="Arial" panose="020B0604020202020204" pitchFamily="34" charset="0"/>
              <a:buChar char="•"/>
              <a:defRPr sz="1100"/>
            </a:lvl4pPr>
            <a:lvl5pPr marL="21145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9A9B5F-4782-1E71-978C-CE7364D7B1AB}"/>
              </a:ext>
            </a:extLst>
          </p:cNvPr>
          <p:cNvSpPr/>
          <p:nvPr userDrawn="1"/>
        </p:nvSpPr>
        <p:spPr>
          <a:xfrm>
            <a:off x="1201575" y="3725542"/>
            <a:ext cx="2413891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8C9E98-37ED-50E8-C6EB-943190940205}"/>
              </a:ext>
            </a:extLst>
          </p:cNvPr>
          <p:cNvSpPr/>
          <p:nvPr userDrawn="1"/>
        </p:nvSpPr>
        <p:spPr>
          <a:xfrm>
            <a:off x="4889054" y="3725542"/>
            <a:ext cx="2413891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2EC852-428A-8F5A-ADA7-984E762DAEF9}"/>
              </a:ext>
            </a:extLst>
          </p:cNvPr>
          <p:cNvSpPr/>
          <p:nvPr userDrawn="1"/>
        </p:nvSpPr>
        <p:spPr>
          <a:xfrm>
            <a:off x="8722139" y="3725542"/>
            <a:ext cx="2413891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C7069-A636-C2B6-B334-4BF7EF1214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999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ack background&#10;&#10;Description automatically generated">
            <a:extLst>
              <a:ext uri="{FF2B5EF4-FFF2-40B4-BE49-F238E27FC236}">
                <a16:creationId xmlns:a16="http://schemas.microsoft.com/office/drawing/2014/main" id="{FF6457DD-BED9-5104-024D-865618C867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88AC8-3525-8B74-1753-25DE4CC150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116" y="2350538"/>
            <a:ext cx="5194487" cy="1510591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pic>
        <p:nvPicPr>
          <p:cNvPr id="12" name="Picture 11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51536693-FF6A-70A2-D2B3-8EDD971A4D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7" y="452879"/>
            <a:ext cx="2197234" cy="63281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4E3BCFA-0E49-534B-88B5-42B16D5569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116" y="3975515"/>
            <a:ext cx="5194487" cy="183400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max 4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757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roon Plain - no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C29BD4-1C1A-1D84-4A13-A5E3F204FB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20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8FAAE-94C6-219E-CFE2-9E9045302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16166">
            <a:off x="10059714" y="4349544"/>
            <a:ext cx="2454809" cy="25130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517BFE-9B48-74FC-0A7C-B3EE9852B1DC}"/>
              </a:ext>
            </a:extLst>
          </p:cNvPr>
          <p:cNvGrpSpPr/>
          <p:nvPr/>
        </p:nvGrpSpPr>
        <p:grpSpPr>
          <a:xfrm>
            <a:off x="12032080" y="0"/>
            <a:ext cx="154175" cy="6858000"/>
            <a:chOff x="8185914" y="0"/>
            <a:chExt cx="15417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FCCAE8-F116-C0A2-680F-3EC97EED208E}"/>
                </a:ext>
              </a:extLst>
            </p:cNvPr>
            <p:cNvSpPr/>
            <p:nvPr/>
          </p:nvSpPr>
          <p:spPr>
            <a:xfrm>
              <a:off x="8263002" y="0"/>
              <a:ext cx="77087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96B4AF-C32F-8DB5-5918-F7357605D3C4}"/>
                </a:ext>
              </a:extLst>
            </p:cNvPr>
            <p:cNvSpPr/>
            <p:nvPr/>
          </p:nvSpPr>
          <p:spPr>
            <a:xfrm>
              <a:off x="8185914" y="0"/>
              <a:ext cx="77087" cy="6858000"/>
            </a:xfrm>
            <a:prstGeom prst="rect">
              <a:avLst/>
            </a:prstGeom>
            <a:solidFill>
              <a:srgbClr val="00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798F75C1-BADF-E643-0B98-F9AF8E57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40" y="1262179"/>
            <a:ext cx="9140805" cy="1325563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EC4F9C-25C8-EE48-4B92-FCDB1C67B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" y="2693096"/>
            <a:ext cx="9140805" cy="3290171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20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vy Plain - no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C29BD4-1C1A-1D84-4A13-A5E3F204FB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B4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FFBC77-8CD0-FBD2-8415-DE8D2110D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16166">
            <a:off x="10059714" y="4349544"/>
            <a:ext cx="2454809" cy="251307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9614F6D-7312-B82C-5300-3F3521A5BEE1}"/>
              </a:ext>
            </a:extLst>
          </p:cNvPr>
          <p:cNvGrpSpPr/>
          <p:nvPr/>
        </p:nvGrpSpPr>
        <p:grpSpPr>
          <a:xfrm>
            <a:off x="12037825" y="0"/>
            <a:ext cx="154175" cy="6858000"/>
            <a:chOff x="8185914" y="0"/>
            <a:chExt cx="15417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A110DE-7407-614A-0A48-EEFD660882B0}"/>
                </a:ext>
              </a:extLst>
            </p:cNvPr>
            <p:cNvSpPr/>
            <p:nvPr/>
          </p:nvSpPr>
          <p:spPr>
            <a:xfrm>
              <a:off x="8263002" y="0"/>
              <a:ext cx="77087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6FAA96-0BFB-53A5-342F-9076C2C7B329}"/>
                </a:ext>
              </a:extLst>
            </p:cNvPr>
            <p:cNvSpPr/>
            <p:nvPr/>
          </p:nvSpPr>
          <p:spPr>
            <a:xfrm>
              <a:off x="8185914" y="0"/>
              <a:ext cx="77087" cy="6858000"/>
            </a:xfrm>
            <a:prstGeom prst="rect">
              <a:avLst/>
            </a:prstGeom>
            <a:solidFill>
              <a:srgbClr val="A020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A53786D-FC94-2C4F-5C53-06559198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40" y="1262179"/>
            <a:ext cx="9140805" cy="1325563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ECB7F-8F33-6AE2-BF46-2A8B4EC46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" y="2693096"/>
            <a:ext cx="9140805" cy="3290171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00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Image - no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D65FB3-8DAD-611D-97D1-EF2773E8F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16166">
            <a:off x="6234324" y="4186235"/>
            <a:ext cx="2360485" cy="24165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8D978B-60B6-B0F0-85EA-9426AAA9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40" y="1262179"/>
            <a:ext cx="7155389" cy="1325563"/>
          </a:xfrm>
        </p:spPr>
        <p:txBody>
          <a:bodyPr anchor="b">
            <a:noAutofit/>
          </a:bodyPr>
          <a:lstStyle>
            <a:lvl1pPr>
              <a:lnSpc>
                <a:spcPct val="70000"/>
              </a:lnSpc>
              <a:defRPr sz="6000">
                <a:solidFill>
                  <a:srgbClr val="002B4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DDC705-D9B3-9A97-30DA-C368B48E0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" y="2693096"/>
            <a:ext cx="7155389" cy="3290171"/>
          </a:xfrm>
        </p:spPr>
        <p:txBody>
          <a:bodyPr/>
          <a:lstStyle>
            <a:lvl1pPr>
              <a:defRPr>
                <a:solidFill>
                  <a:srgbClr val="002B49"/>
                </a:solidFill>
              </a:defRPr>
            </a:lvl1pPr>
            <a:lvl2pPr>
              <a:defRPr>
                <a:solidFill>
                  <a:srgbClr val="002B49"/>
                </a:solidFill>
              </a:defRPr>
            </a:lvl2pPr>
            <a:lvl3pPr>
              <a:defRPr>
                <a:solidFill>
                  <a:srgbClr val="002B49"/>
                </a:solidFill>
              </a:defRPr>
            </a:lvl3pPr>
            <a:lvl4pPr>
              <a:defRPr>
                <a:solidFill>
                  <a:srgbClr val="002B49"/>
                </a:solidFill>
              </a:defRPr>
            </a:lvl4pPr>
            <a:lvl5pPr>
              <a:defRPr>
                <a:solidFill>
                  <a:srgbClr val="002B4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67E472B4-F14E-6216-E0BF-BEA1C8B02F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55" t="21307" r="9606" b="20158"/>
          <a:stretch/>
        </p:blipFill>
        <p:spPr>
          <a:xfrm>
            <a:off x="446762" y="393128"/>
            <a:ext cx="1908132" cy="62438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1D1B2D-D9E0-A652-3FB0-3C9D1E4A0150}"/>
              </a:ext>
            </a:extLst>
          </p:cNvPr>
          <p:cNvGrpSpPr/>
          <p:nvPr/>
        </p:nvGrpSpPr>
        <p:grpSpPr>
          <a:xfrm>
            <a:off x="8185914" y="0"/>
            <a:ext cx="154175" cy="6858000"/>
            <a:chOff x="8185914" y="0"/>
            <a:chExt cx="15417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6AAA29-6EAD-6528-0AC8-961878F21B05}"/>
                </a:ext>
              </a:extLst>
            </p:cNvPr>
            <p:cNvSpPr/>
            <p:nvPr/>
          </p:nvSpPr>
          <p:spPr>
            <a:xfrm>
              <a:off x="8263002" y="0"/>
              <a:ext cx="77087" cy="6858000"/>
            </a:xfrm>
            <a:prstGeom prst="rect">
              <a:avLst/>
            </a:prstGeom>
            <a:solidFill>
              <a:srgbClr val="A020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200FAF-ADA6-1A2B-2759-16F135F4569A}"/>
                </a:ext>
              </a:extLst>
            </p:cNvPr>
            <p:cNvSpPr/>
            <p:nvPr/>
          </p:nvSpPr>
          <p:spPr>
            <a:xfrm>
              <a:off x="8185914" y="0"/>
              <a:ext cx="77087" cy="6858000"/>
            </a:xfrm>
            <a:prstGeom prst="rect">
              <a:avLst/>
            </a:prstGeom>
            <a:solidFill>
              <a:srgbClr val="00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5C9E37E-C3DE-30FF-081E-AF36496720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40725" y="0"/>
            <a:ext cx="3851275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906207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- 6 image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67E472B4-F14E-6216-E0BF-BEA1C8B02F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55" t="21307" r="9606" b="20158"/>
          <a:stretch/>
        </p:blipFill>
        <p:spPr>
          <a:xfrm>
            <a:off x="446762" y="393128"/>
            <a:ext cx="1908132" cy="6243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EFEC5B-F96A-2E87-A537-4158F04DB1EB}"/>
              </a:ext>
            </a:extLst>
          </p:cNvPr>
          <p:cNvGrpSpPr/>
          <p:nvPr/>
        </p:nvGrpSpPr>
        <p:grpSpPr>
          <a:xfrm>
            <a:off x="12037825" y="0"/>
            <a:ext cx="154175" cy="6858000"/>
            <a:chOff x="8185914" y="0"/>
            <a:chExt cx="154175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E2AACA-DC91-D430-80BF-F60852210676}"/>
                </a:ext>
              </a:extLst>
            </p:cNvPr>
            <p:cNvSpPr/>
            <p:nvPr/>
          </p:nvSpPr>
          <p:spPr>
            <a:xfrm>
              <a:off x="8263002" y="0"/>
              <a:ext cx="77087" cy="6858000"/>
            </a:xfrm>
            <a:prstGeom prst="rect">
              <a:avLst/>
            </a:prstGeom>
            <a:solidFill>
              <a:srgbClr val="A020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8FEE80-BA9F-85BB-CFE7-6D4E81C54253}"/>
                </a:ext>
              </a:extLst>
            </p:cNvPr>
            <p:cNvSpPr/>
            <p:nvPr/>
          </p:nvSpPr>
          <p:spPr>
            <a:xfrm>
              <a:off x="8185914" y="0"/>
              <a:ext cx="77087" cy="6858000"/>
            </a:xfrm>
            <a:prstGeom prst="rect">
              <a:avLst/>
            </a:prstGeom>
            <a:solidFill>
              <a:srgbClr val="00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CCF810C5-A418-835F-C351-CB16D120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13" y="533400"/>
            <a:ext cx="7399318" cy="1996821"/>
          </a:xfrm>
        </p:spPr>
        <p:txBody>
          <a:bodyPr anchor="b">
            <a:noAutofit/>
          </a:bodyPr>
          <a:lstStyle>
            <a:lvl1pPr>
              <a:lnSpc>
                <a:spcPct val="70000"/>
              </a:lnSpc>
              <a:defRPr sz="6000">
                <a:solidFill>
                  <a:srgbClr val="002B4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6E20255-B5AF-DDAA-F59E-AFDB113366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0989" y="1733673"/>
            <a:ext cx="1318666" cy="306142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154358A-9C07-BFF0-0FB2-5EB9A7221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20986" y="1489809"/>
            <a:ext cx="1324252" cy="16946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4E165D8A-833A-25C0-0217-031AF4E33A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20986" y="296990"/>
            <a:ext cx="1324252" cy="10763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3A41376-38E8-7F2B-3AC2-C8C8715170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03559" y="1733673"/>
            <a:ext cx="1318666" cy="306142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020477C-15B3-1860-68E7-AC8B560C7B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03556" y="1489809"/>
            <a:ext cx="1324252" cy="16946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0C4DCC7-399E-7CF1-E894-98F9CAA5FF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03556" y="296990"/>
            <a:ext cx="1324252" cy="10763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2FE39EC-78FD-7435-AEF2-77826AD650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415406" y="3896581"/>
            <a:ext cx="1318666" cy="306142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54CDE25-0411-087D-304A-79C5CF5C12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415403" y="3652717"/>
            <a:ext cx="1324252" cy="16946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12">
            <a:extLst>
              <a:ext uri="{FF2B5EF4-FFF2-40B4-BE49-F238E27FC236}">
                <a16:creationId xmlns:a16="http://schemas.microsoft.com/office/drawing/2014/main" id="{A3F3146D-0EE8-79E4-ACEA-2B40E7D4AC0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415403" y="2459898"/>
            <a:ext cx="1324252" cy="10763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02B4611F-F275-FEA0-5733-3B97126D03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97976" y="3896581"/>
            <a:ext cx="1318666" cy="306142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2FFD7FA7-5522-BD27-2169-42A2BFD5896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97973" y="3652717"/>
            <a:ext cx="1324252" cy="16946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12">
            <a:extLst>
              <a:ext uri="{FF2B5EF4-FFF2-40B4-BE49-F238E27FC236}">
                <a16:creationId xmlns:a16="http://schemas.microsoft.com/office/drawing/2014/main" id="{F3324A8B-6209-4D18-9BAF-8744D77A0E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97973" y="2459898"/>
            <a:ext cx="1324252" cy="10763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F66721AF-AD78-A289-01E5-586623419E4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09823" y="6059489"/>
            <a:ext cx="1318666" cy="306142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B45535A3-4C1F-18D0-9E10-CEA4EC8032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09820" y="5815625"/>
            <a:ext cx="1324252" cy="16946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12">
            <a:extLst>
              <a:ext uri="{FF2B5EF4-FFF2-40B4-BE49-F238E27FC236}">
                <a16:creationId xmlns:a16="http://schemas.microsoft.com/office/drawing/2014/main" id="{1F98605D-7838-7FA3-5538-E40E1C0583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409820" y="4622806"/>
            <a:ext cx="1324252" cy="10763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65A640-F831-4998-5121-E9937A670F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92393" y="6059489"/>
            <a:ext cx="1318666" cy="306142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40917636-3A5C-807A-3FD8-75D79535214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92390" y="5815625"/>
            <a:ext cx="1324252" cy="16946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id="{B4BE2E0E-3446-2394-AA9E-134FF0BDDAB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692390" y="4622806"/>
            <a:ext cx="1324252" cy="10763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9283C577-91B9-19E9-50D4-E1FE0EE555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2150" y="2684463"/>
            <a:ext cx="7436505" cy="3681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9635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roon image - no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C29BD4-1C1A-1D84-4A13-A5E3F204FB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20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05069-DA76-75D6-5646-66E281EC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40" y="1262179"/>
            <a:ext cx="7155389" cy="1325563"/>
          </a:xfrm>
        </p:spPr>
        <p:txBody>
          <a:bodyPr anchor="b">
            <a:noAutofit/>
          </a:bodyPr>
          <a:lstStyle>
            <a:lvl1pPr>
              <a:lnSpc>
                <a:spcPct val="70000"/>
              </a:lnSpc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8DC1-24EC-F1A7-19DA-F209AD40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" y="2693096"/>
            <a:ext cx="7155389" cy="3290171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CB741-85CC-AB03-40FB-491BE6407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16166">
            <a:off x="6319750" y="4225339"/>
            <a:ext cx="2257253" cy="23108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8E0CB0-1093-D9EC-2CF4-B2B56F309AEB}"/>
              </a:ext>
            </a:extLst>
          </p:cNvPr>
          <p:cNvGrpSpPr/>
          <p:nvPr/>
        </p:nvGrpSpPr>
        <p:grpSpPr>
          <a:xfrm>
            <a:off x="8185914" y="0"/>
            <a:ext cx="154175" cy="6858000"/>
            <a:chOff x="8185914" y="0"/>
            <a:chExt cx="15417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BF2F97-8687-0882-6F20-C84B598C0DE0}"/>
                </a:ext>
              </a:extLst>
            </p:cNvPr>
            <p:cNvSpPr/>
            <p:nvPr/>
          </p:nvSpPr>
          <p:spPr>
            <a:xfrm>
              <a:off x="8263002" y="0"/>
              <a:ext cx="77087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86E040-2142-4F25-B98A-C3D9A1BD211A}"/>
                </a:ext>
              </a:extLst>
            </p:cNvPr>
            <p:cNvSpPr/>
            <p:nvPr/>
          </p:nvSpPr>
          <p:spPr>
            <a:xfrm>
              <a:off x="8185914" y="0"/>
              <a:ext cx="77087" cy="6858000"/>
            </a:xfrm>
            <a:prstGeom prst="rect">
              <a:avLst/>
            </a:prstGeom>
            <a:solidFill>
              <a:srgbClr val="00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AB0C704-516B-C8DD-8827-C20C3D257F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40725" y="0"/>
            <a:ext cx="3851275" cy="6858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8096111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Plain -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CBCECB-17C7-E725-F3ED-061213C09302}"/>
              </a:ext>
            </a:extLst>
          </p:cNvPr>
          <p:cNvSpPr txBox="1">
            <a:spLocks/>
          </p:cNvSpPr>
          <p:nvPr/>
        </p:nvSpPr>
        <p:spPr>
          <a:xfrm>
            <a:off x="421969" y="6341039"/>
            <a:ext cx="5557121" cy="22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95000"/>
                  </a:schemeClr>
                </a:solidFill>
                <a:latin typeface="Hind Madurai" panose="02000000000000000000" pitchFamily="2" charset="0"/>
                <a:ea typeface="+mn-ea"/>
                <a:cs typeface="Hind Madurai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ind Madurai" panose="02000000000000000000" pitchFamily="2" charset="0"/>
                <a:ea typeface="+mn-ea"/>
                <a:cs typeface="Hind Madurai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ind Madurai" panose="02000000000000000000" pitchFamily="2" charset="0"/>
                <a:ea typeface="+mn-ea"/>
                <a:cs typeface="Hind Madurai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ind Madurai" panose="02000000000000000000" pitchFamily="2" charset="0"/>
                <a:ea typeface="+mn-ea"/>
                <a:cs typeface="Hind Madurai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ind Madurai" panose="02000000000000000000" pitchFamily="2" charset="0"/>
                <a:ea typeface="+mn-ea"/>
                <a:cs typeface="Hind Madurai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sz="1200">
                <a:solidFill>
                  <a:srgbClr val="002B49"/>
                </a:solidFill>
              </a:rPr>
              <a:t>Leeds Trinity University </a:t>
            </a:r>
            <a:r>
              <a:rPr lang="en-GB" sz="1200">
                <a:solidFill>
                  <a:srgbClr val="A02036"/>
                </a:solidFill>
              </a:rPr>
              <a:t> |  </a:t>
            </a:r>
            <a:r>
              <a:rPr lang="en-GB" sz="1200">
                <a:solidFill>
                  <a:srgbClr val="002B49"/>
                </a:solidFill>
              </a:rPr>
              <a:t>leedstrinity.ac.uk </a:t>
            </a:r>
            <a:r>
              <a:rPr lang="en-GB" sz="1200">
                <a:solidFill>
                  <a:srgbClr val="A02036"/>
                </a:solidFill>
              </a:rPr>
              <a:t> |  </a:t>
            </a:r>
            <a:r>
              <a:rPr lang="en-GB" sz="1200">
                <a:solidFill>
                  <a:srgbClr val="002B49"/>
                </a:solidFill>
              </a:rPr>
              <a:t>@leedstrinity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095CE-375F-3E2F-4DFB-CD7B5A9B61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3239" y="6308942"/>
            <a:ext cx="887662" cy="1851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8D978B-60B6-B0F0-85EA-9426AAA9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40" y="1120877"/>
            <a:ext cx="9382678" cy="1466865"/>
          </a:xfrm>
        </p:spPr>
        <p:txBody>
          <a:bodyPr anchor="b">
            <a:noAutofit/>
          </a:bodyPr>
          <a:lstStyle>
            <a:lvl1pPr>
              <a:lnSpc>
                <a:spcPct val="70000"/>
              </a:lnSpc>
              <a:defRPr sz="6000">
                <a:solidFill>
                  <a:srgbClr val="002B4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DDC705-D9B3-9A97-30DA-C368B48E0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" y="2693096"/>
            <a:ext cx="9382678" cy="3290171"/>
          </a:xfrm>
        </p:spPr>
        <p:txBody>
          <a:bodyPr/>
          <a:lstStyle>
            <a:lvl1pPr>
              <a:defRPr>
                <a:solidFill>
                  <a:srgbClr val="002B49"/>
                </a:solidFill>
              </a:defRPr>
            </a:lvl1pPr>
            <a:lvl2pPr>
              <a:defRPr>
                <a:solidFill>
                  <a:srgbClr val="002B49"/>
                </a:solidFill>
              </a:defRPr>
            </a:lvl2pPr>
            <a:lvl3pPr>
              <a:defRPr>
                <a:solidFill>
                  <a:srgbClr val="002B49"/>
                </a:solidFill>
              </a:defRPr>
            </a:lvl3pPr>
            <a:lvl4pPr>
              <a:defRPr>
                <a:solidFill>
                  <a:srgbClr val="002B49"/>
                </a:solidFill>
              </a:defRPr>
            </a:lvl4pPr>
            <a:lvl5pPr>
              <a:defRPr>
                <a:solidFill>
                  <a:srgbClr val="002B4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67E472B4-F14E-6216-E0BF-BEA1C8B02F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55" t="21307" r="9606" b="20158"/>
          <a:stretch/>
        </p:blipFill>
        <p:spPr>
          <a:xfrm>
            <a:off x="446762" y="393128"/>
            <a:ext cx="1908132" cy="624389"/>
          </a:xfrm>
          <a:prstGeom prst="rect">
            <a:avLst/>
          </a:prstGeom>
        </p:spPr>
      </p:pic>
      <p:pic>
        <p:nvPicPr>
          <p:cNvPr id="12" name="Picture 11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FB203989-9143-A05B-ECBD-DAA2641273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14" y="414947"/>
            <a:ext cx="1862204" cy="570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90FB-9EE3-B746-7F6E-6A1B6BE0B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16166">
            <a:off x="10059714" y="4349544"/>
            <a:ext cx="2454809" cy="25130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9A718A-074A-D8DA-09C5-F2029049B34F}"/>
              </a:ext>
            </a:extLst>
          </p:cNvPr>
          <p:cNvGrpSpPr/>
          <p:nvPr/>
        </p:nvGrpSpPr>
        <p:grpSpPr>
          <a:xfrm>
            <a:off x="12037825" y="0"/>
            <a:ext cx="154175" cy="6858000"/>
            <a:chOff x="8185914" y="0"/>
            <a:chExt cx="154175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D6CF2E-A590-B8B3-B244-2168E893B56D}"/>
                </a:ext>
              </a:extLst>
            </p:cNvPr>
            <p:cNvSpPr/>
            <p:nvPr/>
          </p:nvSpPr>
          <p:spPr>
            <a:xfrm>
              <a:off x="8263002" y="0"/>
              <a:ext cx="77087" cy="6858000"/>
            </a:xfrm>
            <a:prstGeom prst="rect">
              <a:avLst/>
            </a:prstGeom>
            <a:solidFill>
              <a:srgbClr val="A020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74BBC0-5285-3F94-74AD-DE4E09F42AEB}"/>
                </a:ext>
              </a:extLst>
            </p:cNvPr>
            <p:cNvSpPr/>
            <p:nvPr/>
          </p:nvSpPr>
          <p:spPr>
            <a:xfrm>
              <a:off x="8185914" y="0"/>
              <a:ext cx="77087" cy="6858000"/>
            </a:xfrm>
            <a:prstGeom prst="rect">
              <a:avLst/>
            </a:prstGeom>
            <a:solidFill>
              <a:srgbClr val="00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4873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ADF9A8-5DAB-4EC5-42E8-98AF232588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4F1B2569-52FA-3BC3-0AF5-0AEAFBB9D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6941" y="-1"/>
            <a:ext cx="5065059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8D8F933-78D0-BE4C-22A6-E71D15D15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26941" y="0"/>
            <a:ext cx="5065059" cy="685799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617A4-D826-C1FC-3338-F849AFAE6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B08AC-4C84-4D68-02BE-84A0C31DC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27" y="1741099"/>
            <a:ext cx="5946801" cy="445991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 marL="211455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pic>
        <p:nvPicPr>
          <p:cNvPr id="10" name="Picture 9" descr="A logo of a castle and a ship&#10;&#10;Description automatically generated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" y="6387912"/>
            <a:ext cx="242230" cy="2806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3590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vy Image - no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C29BD4-1C1A-1D84-4A13-A5E3F204FB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B4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EE0B1BA-5F0B-FE0E-9D6C-42FD0EBC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40" y="1262179"/>
            <a:ext cx="7155389" cy="1325563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2CFC876-87D9-14AC-E593-44985CCB1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" y="2693096"/>
            <a:ext cx="7155389" cy="3290171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0E56FD-BA1C-24E9-726C-04598412A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16166">
            <a:off x="6234324" y="4186235"/>
            <a:ext cx="2360485" cy="24165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7789F34-1FC4-49EB-C495-A4519D3EF3FD}"/>
              </a:ext>
            </a:extLst>
          </p:cNvPr>
          <p:cNvGrpSpPr/>
          <p:nvPr/>
        </p:nvGrpSpPr>
        <p:grpSpPr>
          <a:xfrm>
            <a:off x="8185914" y="0"/>
            <a:ext cx="154175" cy="6858000"/>
            <a:chOff x="8185914" y="0"/>
            <a:chExt cx="15417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CB4E49-680B-062D-6EB8-AF2085943A74}"/>
                </a:ext>
              </a:extLst>
            </p:cNvPr>
            <p:cNvSpPr/>
            <p:nvPr/>
          </p:nvSpPr>
          <p:spPr>
            <a:xfrm>
              <a:off x="8263002" y="0"/>
              <a:ext cx="77087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BC2D93-95A3-1307-B473-0077A85BDA99}"/>
                </a:ext>
              </a:extLst>
            </p:cNvPr>
            <p:cNvSpPr/>
            <p:nvPr/>
          </p:nvSpPr>
          <p:spPr>
            <a:xfrm>
              <a:off x="8185914" y="0"/>
              <a:ext cx="77087" cy="6858000"/>
            </a:xfrm>
            <a:prstGeom prst="rect">
              <a:avLst/>
            </a:prstGeom>
            <a:solidFill>
              <a:srgbClr val="A020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D5AD4F9-B162-B192-A428-B1F1C2E7C2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40725" y="0"/>
            <a:ext cx="3851275" cy="6858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71384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Main 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up to the side&#10;&#10;Description automatically generated">
            <a:extLst>
              <a:ext uri="{FF2B5EF4-FFF2-40B4-BE49-F238E27FC236}">
                <a16:creationId xmlns:a16="http://schemas.microsoft.com/office/drawing/2014/main" id="{E26DD992-6FD3-88E1-E954-21C98ED80E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6940" y="0"/>
            <a:ext cx="506506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8D8F933-78D0-BE4C-22A6-E71D15D15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26941" y="0"/>
            <a:ext cx="5065059" cy="685799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accent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27" y="6387912"/>
            <a:ext cx="242191" cy="2806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75A133-303D-A257-E040-20914B33845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527" y="1741099"/>
            <a:ext cx="5946801" cy="4459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9792E-C4E0-056E-055F-0782C46EC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7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6EB4EB-84D0-3FBB-22D1-464C49437E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AAC716-B0C3-0ABB-79EB-3751ADAF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841CB6F-AE17-E89B-1196-45651EE0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 descr="A logo of a castle and a ship&#10;&#10;Description automatically generated">
            <a:extLst>
              <a:ext uri="{FF2B5EF4-FFF2-40B4-BE49-F238E27FC236}">
                <a16:creationId xmlns:a16="http://schemas.microsoft.com/office/drawing/2014/main" id="{3BB5898A-D663-FF74-C5DF-DBE36F700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" y="6387912"/>
            <a:ext cx="242230" cy="28060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D84E8D-BE62-EC68-0522-D5ADCED5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27" y="1741099"/>
            <a:ext cx="11599423" cy="4459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83779-C1A9-8A9D-D69C-5D47189BE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33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accent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27" y="6387912"/>
            <a:ext cx="242191" cy="2806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80B09-C060-048B-B677-A2277CF0C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26" y="1741099"/>
            <a:ext cx="11599423" cy="4459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34227-5B3E-973C-23A7-E58F3DE05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31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C4985B-C3B0-6278-F739-1F4E587B10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AAC716-B0C3-0ABB-79EB-3751ADAF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841CB6F-AE17-E89B-1196-45651EE0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 descr="A logo of a castle and a ship&#10;&#10;Description automatically generated">
            <a:extLst>
              <a:ext uri="{FF2B5EF4-FFF2-40B4-BE49-F238E27FC236}">
                <a16:creationId xmlns:a16="http://schemas.microsoft.com/office/drawing/2014/main" id="{3BB5898A-D663-FF74-C5DF-DBE36F700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" y="6387912"/>
            <a:ext cx="242230" cy="2806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714206-E0AB-3007-6D8C-E935B9017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27" y="1741099"/>
            <a:ext cx="3573023" cy="445991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 marL="211455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E9F3C07-51EC-9847-FAAB-01246AFF429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076700" y="1741488"/>
            <a:ext cx="7834313" cy="445928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09C69-8585-C009-23E9-040045F34C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843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accent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27" y="6387912"/>
            <a:ext cx="242191" cy="2806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FF5BC5-C7CA-70EA-B57D-10BE01F5F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26" y="1741099"/>
            <a:ext cx="3573023" cy="4459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hart Placeholder 2">
            <a:extLst>
              <a:ext uri="{FF2B5EF4-FFF2-40B4-BE49-F238E27FC236}">
                <a16:creationId xmlns:a16="http://schemas.microsoft.com/office/drawing/2014/main" id="{94B15517-DF63-62BB-9949-5F7348E8DDD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076700" y="1741488"/>
            <a:ext cx="7834313" cy="445928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1E03F-CF7B-7769-DEA8-81CDA82F2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27" y="280601"/>
            <a:ext cx="5946801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26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- light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6291A0-F69C-C24C-E783-47B48DF98D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low angle view of a building&#10;&#10;Description automatically generated">
            <a:extLst>
              <a:ext uri="{FF2B5EF4-FFF2-40B4-BE49-F238E27FC236}">
                <a16:creationId xmlns:a16="http://schemas.microsoft.com/office/drawing/2014/main" id="{01F6CF49-F722-4614-88D8-BE18EC1DF8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6288" y="-1"/>
            <a:ext cx="5065712" cy="36957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8D8F933-78D0-BE4C-22A6-E71D15D155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6941" y="0"/>
            <a:ext cx="5065059" cy="369570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617A4-D826-C1FC-3338-F849AFAE6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1108" y="280601"/>
            <a:ext cx="5170714" cy="11965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B08AC-4C84-4D68-02BE-84A0C31DC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08" y="1741099"/>
            <a:ext cx="5170714" cy="445991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 marL="211455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5102-92B0-4117-7A92-AB50A2BB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54" y="6409310"/>
            <a:ext cx="4852468" cy="259203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pic>
        <p:nvPicPr>
          <p:cNvPr id="10" name="Picture 9" descr="A logo of a castle and a ship&#10;&#10;Description automatically generated">
            <a:extLst>
              <a:ext uri="{FF2B5EF4-FFF2-40B4-BE49-F238E27FC236}">
                <a16:creationId xmlns:a16="http://schemas.microsoft.com/office/drawing/2014/main" id="{FBB9EEDF-22B8-EED7-8BA7-0C33D94D1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" y="6387912"/>
            <a:ext cx="242230" cy="28060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C2DE80-B69F-D2CF-A8C4-0F9505C63C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6288" y="3695701"/>
            <a:ext cx="5065712" cy="3162298"/>
          </a:xfrm>
          <a:solidFill>
            <a:schemeClr val="accent4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D893-5379-A391-82EA-25AD07ED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689" y="6409310"/>
            <a:ext cx="803622" cy="2592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39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9B7E8-90BA-AA54-B5DF-20628241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65125"/>
            <a:ext cx="11499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767CD-2CB0-CC10-59A4-FAE096A73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825625"/>
            <a:ext cx="114998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2AA36-5A11-5294-7442-FDA69B040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5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66CE90-DE34-4D53-A7DF-ADDFD55159F8}" type="datetimeFigureOut">
              <a:rPr lang="en-GB" smtClean="0"/>
              <a:pPr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83175-56C2-7B14-54B9-212CC7740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169F0-233C-49B7-217C-7E53ED3B7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2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751ABC-49CB-4ADE-A16D-B20A6B81B9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77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49" r:id="rId2"/>
    <p:sldLayoutId id="2147483660" r:id="rId3"/>
    <p:sldLayoutId id="2147483661" r:id="rId4"/>
    <p:sldLayoutId id="2147483654" r:id="rId5"/>
    <p:sldLayoutId id="2147483670" r:id="rId6"/>
    <p:sldLayoutId id="2147483675" r:id="rId7"/>
    <p:sldLayoutId id="2147483676" r:id="rId8"/>
    <p:sldLayoutId id="2147483664" r:id="rId9"/>
    <p:sldLayoutId id="2147483665" r:id="rId10"/>
    <p:sldLayoutId id="2147483671" r:id="rId11"/>
    <p:sldLayoutId id="2147483672" r:id="rId12"/>
    <p:sldLayoutId id="2147483673" r:id="rId13"/>
    <p:sldLayoutId id="2147483674" r:id="rId14"/>
    <p:sldLayoutId id="2147483662" r:id="rId15"/>
    <p:sldLayoutId id="2147483663" r:id="rId16"/>
    <p:sldLayoutId id="2147483667" r:id="rId17"/>
    <p:sldLayoutId id="2147483666" r:id="rId18"/>
    <p:sldLayoutId id="2147483668" r:id="rId19"/>
    <p:sldLayoutId id="2147483669" r:id="rId20"/>
    <p:sldLayoutId id="2147483678" r:id="rId21"/>
    <p:sldLayoutId id="2147483679" r:id="rId22"/>
    <p:sldLayoutId id="2147483680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8" r:id="rId29"/>
    <p:sldLayoutId id="2147483689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microsoftstream.com/video/1ae3b7be-58d3-4e85-9114-949ac878ce35" TargetMode="External"/><Relationship Id="rId2" Type="http://schemas.openxmlformats.org/officeDocument/2006/relationships/hyperlink" Target="https://web.microsoftstream.com/video/5871e9a6-7a6f-43da-8b5b-c2758b77eac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bit.ly/csltusfd" TargetMode="External"/><Relationship Id="rId4" Type="http://schemas.openxmlformats.org/officeDocument/2006/relationships/hyperlink" Target="https://web.microsoftstream.com/video/9fea89a4-3cd4-464b-841b-670a8ed6d55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N.Mitchell@leedstrinity.ac.uk" TargetMode="External"/><Relationship Id="rId2" Type="http://schemas.openxmlformats.org/officeDocument/2006/relationships/hyperlink" Target="mailto:Yash.B@leedstrinity.ac.u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h3AqOR2Ru1s?si=UIS_yGPdwyIpjVg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B2AD607D-61A0-57A6-9B71-BB4CF89191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2" r="4506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B430510-7ABE-6FC3-6AD9-E70FAEC640B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526" y="2925130"/>
            <a:ext cx="5946801" cy="1494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800" b="1" dirty="0">
                <a:solidFill>
                  <a:schemeClr val="accent3"/>
                </a:solidFill>
                <a:latin typeface="Arial"/>
                <a:cs typeface="Arial"/>
              </a:rPr>
              <a:t>Welcome</a:t>
            </a:r>
          </a:p>
          <a:p>
            <a:r>
              <a:rPr lang="en-GB" sz="3800" b="1" dirty="0">
                <a:solidFill>
                  <a:schemeClr val="accent3"/>
                </a:solidFill>
                <a:latin typeface="Arial"/>
                <a:cs typeface="Arial"/>
              </a:rPr>
              <a:t>Computer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4F73-7C22-9431-ECC3-027529AC5B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7" r="13759"/>
          <a:stretch/>
        </p:blipFill>
        <p:spPr>
          <a:xfrm>
            <a:off x="7746068" y="0"/>
            <a:ext cx="444593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47F86B-4E80-EEE2-C456-71F241794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r="28388"/>
          <a:stretch/>
        </p:blipFill>
        <p:spPr>
          <a:xfrm>
            <a:off x="7126941" y="0"/>
            <a:ext cx="5065059" cy="6858000"/>
          </a:xfrm>
          <a:prstGeom prst="rect">
            <a:avLst/>
          </a:prstGeom>
        </p:spPr>
      </p:pic>
      <p:pic>
        <p:nvPicPr>
          <p:cNvPr id="10" name="Picture 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09344896-A66F-F3D5-8500-BAC8F37F2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26" y="507653"/>
            <a:ext cx="5095354" cy="6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7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10E12B-B541-435E-AE07-59D0B2069631}"/>
              </a:ext>
            </a:extLst>
          </p:cNvPr>
          <p:cNvSpPr txBox="1"/>
          <p:nvPr/>
        </p:nvSpPr>
        <p:spPr>
          <a:xfrm>
            <a:off x="511213" y="1436337"/>
            <a:ext cx="6700871" cy="8339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609585">
              <a:lnSpc>
                <a:spcPct val="70000"/>
              </a:lnSpc>
              <a:defRPr/>
            </a:pPr>
            <a:r>
              <a:rPr lang="en-GB" sz="6400" dirty="0">
                <a:solidFill>
                  <a:srgbClr val="FAB833"/>
                </a:solidFill>
                <a:latin typeface="Program OT Bold"/>
                <a:cs typeface="Program OT Bold"/>
              </a:rPr>
              <a:t>ACTIVITIES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0150A-1FFE-41A1-92B9-2C28FF673632}"/>
              </a:ext>
            </a:extLst>
          </p:cNvPr>
          <p:cNvSpPr txBox="1"/>
          <p:nvPr/>
        </p:nvSpPr>
        <p:spPr>
          <a:xfrm>
            <a:off x="584887" y="2270283"/>
            <a:ext cx="52227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1: Anaconda and Jupyter Notebook Installation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2: Intro to Turtle package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3: Implement two games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https://bit.ly/csltusfd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qr code with a letter b&#10;&#10;Description automatically generated with medium confidence">
            <a:extLst>
              <a:ext uri="{FF2B5EF4-FFF2-40B4-BE49-F238E27FC236}">
                <a16:creationId xmlns:a16="http://schemas.microsoft.com/office/drawing/2014/main" id="{3BEE8C2B-8655-72FD-9CE5-7C176E865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758" y="1695115"/>
            <a:ext cx="2758905" cy="27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1CC222-6632-4F45-BD00-A14BB8D4E5A7}"/>
              </a:ext>
            </a:extLst>
          </p:cNvPr>
          <p:cNvSpPr txBox="1"/>
          <p:nvPr/>
        </p:nvSpPr>
        <p:spPr>
          <a:xfrm>
            <a:off x="3571007" y="433750"/>
            <a:ext cx="3735423" cy="8339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70000"/>
              </a:lnSpc>
            </a:pPr>
            <a:r>
              <a:rPr lang="en-GB" sz="6400">
                <a:solidFill>
                  <a:srgbClr val="FAB833"/>
                </a:solidFill>
                <a:latin typeface="Program OT Bold"/>
                <a:cs typeface="Program OT Bold"/>
              </a:rPr>
              <a:t>Final Task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833FF4-4D67-4745-B53F-3FD288A73E49}"/>
                  </a:ext>
                </a:extLst>
              </p:cNvPr>
              <p:cNvSpPr txBox="1"/>
              <p:nvPr/>
            </p:nvSpPr>
            <p:spPr>
              <a:xfrm>
                <a:off x="700875" y="2364328"/>
                <a:ext cx="10028085" cy="3374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133" dirty="0">
                    <a:solidFill>
                      <a:schemeClr val="bg1"/>
                    </a:solidFill>
                  </a:rPr>
                  <a:t>Think about fairness of the turtle competition. </a:t>
                </a:r>
              </a:p>
              <a:p>
                <a:endParaRPr lang="en-GB" sz="2133" dirty="0">
                  <a:solidFill>
                    <a:schemeClr val="bg1"/>
                  </a:solidFill>
                </a:endParaRPr>
              </a:p>
              <a:p>
                <a:r>
                  <a:rPr lang="en-GB" sz="2133" dirty="0">
                    <a:solidFill>
                      <a:schemeClr val="bg1"/>
                    </a:solidFill>
                  </a:rPr>
                  <a:t>Use random methods from the dice rolling example to make the competition random to be fair on both competitors. </a:t>
                </a:r>
              </a:p>
              <a:p>
                <a:endParaRPr lang="en-GB" sz="2133" dirty="0">
                  <a:solidFill>
                    <a:schemeClr val="bg1"/>
                  </a:solidFill>
                </a:endParaRPr>
              </a:p>
              <a:p>
                <a:r>
                  <a:rPr lang="en-GB" sz="2133" dirty="0">
                    <a:solidFill>
                      <a:schemeClr val="bg1"/>
                    </a:solidFill>
                  </a:rPr>
                  <a:t>Hints: </a:t>
                </a:r>
              </a:p>
              <a:p>
                <a:r>
                  <a:rPr lang="en-GB" sz="2133" dirty="0">
                    <a:solidFill>
                      <a:schemeClr val="bg1"/>
                    </a:solidFill>
                  </a:rPr>
                  <a:t>Listen to the points at the end of the third video (Designing and implementing games) </a:t>
                </a:r>
              </a:p>
              <a:p>
                <a:r>
                  <a:rPr lang="en-GB" sz="2133" dirty="0">
                    <a:solidFill>
                      <a:schemeClr val="bg1"/>
                    </a:solidFill>
                  </a:rPr>
                  <a:t>You may want to use other methods from the random package such as choice (</a:t>
                </a:r>
                <a14:m>
                  <m:oMath xmlns:m="http://schemas.openxmlformats.org/officeDocument/2006/math">
                    <m:r>
                      <a:rPr lang="en-GB" sz="2133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GB" sz="2133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133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𝑐h𝑜𝑖𝑐𝑒</m:t>
                    </m:r>
                  </m:oMath>
                </a14:m>
                <a:r>
                  <a:rPr lang="en-GB" sz="2133" dirty="0">
                    <a:solidFill>
                      <a:schemeClr val="bg1"/>
                    </a:solidFill>
                  </a:rPr>
                  <a:t>)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833FF4-4D67-4745-B53F-3FD288A73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5" y="2364328"/>
                <a:ext cx="10028085" cy="3374642"/>
              </a:xfrm>
              <a:prstGeom prst="rect">
                <a:avLst/>
              </a:prstGeom>
              <a:blipFill>
                <a:blip r:embed="rId2"/>
                <a:stretch>
                  <a:fillRect l="-729" t="-1085" b="-2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4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CDC5-D7FC-081A-7FB2-A3493B3F6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828" y="2599128"/>
            <a:ext cx="5660917" cy="2881852"/>
          </a:xfrm>
        </p:spPr>
        <p:txBody>
          <a:bodyPr>
            <a:normAutofit/>
          </a:bodyPr>
          <a:lstStyle/>
          <a:p>
            <a:r>
              <a:rPr lang="en-GB" sz="3600">
                <a:latin typeface="Arial"/>
                <a:cs typeface="Arial"/>
              </a:rPr>
              <a:t>Got a question?</a:t>
            </a:r>
            <a:br>
              <a:rPr lang="en-GB" sz="3600">
                <a:latin typeface="Arial"/>
                <a:cs typeface="Arial"/>
              </a:rPr>
            </a:br>
            <a:br>
              <a:rPr lang="en-GB" sz="3600">
                <a:latin typeface="Arial"/>
                <a:cs typeface="Arial"/>
              </a:rPr>
            </a:br>
            <a:r>
              <a:rPr lang="en-GB" sz="2800" b="0">
                <a:latin typeface="Arial"/>
                <a:cs typeface="Arial"/>
              </a:rPr>
              <a:t>Chat with our students and staff through </a:t>
            </a:r>
            <a:r>
              <a:rPr lang="en-GB" sz="2800" err="1">
                <a:latin typeface="Arial"/>
                <a:cs typeface="Arial"/>
              </a:rPr>
              <a:t>Unibuddy</a:t>
            </a:r>
            <a:r>
              <a:rPr lang="en-GB" sz="2800">
                <a:latin typeface="Arial"/>
                <a:cs typeface="Arial"/>
              </a:rPr>
              <a:t> </a:t>
            </a:r>
            <a:r>
              <a:rPr lang="en-GB" sz="2800" b="0">
                <a:latin typeface="Arial"/>
                <a:cs typeface="Arial"/>
              </a:rPr>
              <a:t>or submit your questions and we'll forward it to our expert teams.</a:t>
            </a:r>
            <a:endParaRPr lang="en-GB" sz="2800" b="0" cap="none"/>
          </a:p>
          <a:p>
            <a:endParaRPr lang="en-GB">
              <a:latin typeface="Hind Madurai"/>
              <a:cs typeface="Hind Madurai"/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632EC91-EABA-F38E-2766-C94CC432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38" y="1595185"/>
            <a:ext cx="3752918" cy="36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E81A-0E33-0739-0F85-0248A0D553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17E29-5AF8-B56F-3D8A-C114F1F47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116" y="3887149"/>
            <a:ext cx="5932155" cy="2496234"/>
          </a:xfrm>
        </p:spPr>
        <p:txBody>
          <a:bodyPr/>
          <a:lstStyle/>
          <a:p>
            <a:r>
              <a:rPr lang="en-GB" dirty="0"/>
              <a:t>Dr Yashar Baradaranshokouhi</a:t>
            </a:r>
          </a:p>
          <a:p>
            <a:r>
              <a:rPr lang="en-GB" dirty="0">
                <a:hlinkClick r:id="rId2"/>
              </a:rPr>
              <a:t>Yash.B@leedstrinity.ac.uk</a:t>
            </a:r>
            <a:endParaRPr lang="en-GB" dirty="0"/>
          </a:p>
          <a:p>
            <a:endParaRPr lang="en-GB" dirty="0"/>
          </a:p>
          <a:p>
            <a:r>
              <a:rPr lang="en-GB" dirty="0"/>
              <a:t>Dr Nick Mitchell</a:t>
            </a:r>
          </a:p>
          <a:p>
            <a:r>
              <a:rPr lang="en-GB" dirty="0">
                <a:hlinkClick r:id="rId3"/>
              </a:rPr>
              <a:t>N.Mitchell@leedstrinity.ac.uk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236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02598C-8360-2D21-114B-BE494F1D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27" y="280601"/>
            <a:ext cx="5946801" cy="1196588"/>
          </a:xfrm>
        </p:spPr>
        <p:txBody>
          <a:bodyPr anchor="ctr">
            <a:normAutofit/>
          </a:bodyPr>
          <a:lstStyle/>
          <a:p>
            <a:r>
              <a:rPr lang="en-GB"/>
              <a:t>Our Computer Science team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6D3CE0-84C2-2CB2-A6C4-4953A84908F3}"/>
              </a:ext>
            </a:extLst>
          </p:cNvPr>
          <p:cNvSpPr txBox="1"/>
          <p:nvPr/>
        </p:nvSpPr>
        <p:spPr>
          <a:xfrm>
            <a:off x="7045061" y="3406883"/>
            <a:ext cx="2261465" cy="3259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en-GB" sz="1536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Dr Antesar Shabut</a:t>
            </a:r>
            <a:endParaRPr lang="en-GB" sz="1600">
              <a:solidFill>
                <a:schemeClr val="accent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880F1-8F66-D5E3-E3E5-7018099823D2}"/>
              </a:ext>
            </a:extLst>
          </p:cNvPr>
          <p:cNvSpPr txBox="1"/>
          <p:nvPr/>
        </p:nvSpPr>
        <p:spPr>
          <a:xfrm>
            <a:off x="4968680" y="5620345"/>
            <a:ext cx="2263986" cy="3259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en-GB" sz="1536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   Jim Diockou </a:t>
            </a:r>
            <a:endParaRPr lang="en-GB" sz="1600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8AA166-BF3A-8F74-FD6B-51C749027F6B}"/>
              </a:ext>
            </a:extLst>
          </p:cNvPr>
          <p:cNvSpPr txBox="1"/>
          <p:nvPr/>
        </p:nvSpPr>
        <p:spPr>
          <a:xfrm>
            <a:off x="3041103" y="5620345"/>
            <a:ext cx="2263987" cy="580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en-GB" sz="1536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Dr Yashar Baradaranshokouhi</a:t>
            </a:r>
            <a:endParaRPr lang="en-GB" sz="160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2B324-0492-1C1F-6390-165862D29050}"/>
              </a:ext>
            </a:extLst>
          </p:cNvPr>
          <p:cNvSpPr txBox="1"/>
          <p:nvPr/>
        </p:nvSpPr>
        <p:spPr>
          <a:xfrm>
            <a:off x="5083632" y="3406883"/>
            <a:ext cx="2254171" cy="3259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en-GB" sz="1536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Dr Aliyu Lawal Aliyu</a:t>
            </a:r>
            <a:endParaRPr lang="en-GB" sz="1600">
              <a:solidFill>
                <a:schemeClr val="accent3"/>
              </a:solidFill>
            </a:endParaRPr>
          </a:p>
        </p:txBody>
      </p:sp>
      <p:pic>
        <p:nvPicPr>
          <p:cNvPr id="20" name="Picture 4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A67301B9-3FD4-54F6-FCF0-DD95ED3AA4E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3917" y="3938911"/>
            <a:ext cx="1653389" cy="16533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080808-DF57-A094-35A6-4FEACF18A067}"/>
              </a:ext>
            </a:extLst>
          </p:cNvPr>
          <p:cNvSpPr txBox="1"/>
          <p:nvPr/>
        </p:nvSpPr>
        <p:spPr>
          <a:xfrm>
            <a:off x="7091907" y="5620345"/>
            <a:ext cx="2066545" cy="3259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en-GB" sz="1536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Dr Xin Lu</a:t>
            </a:r>
            <a:endParaRPr lang="en-GB" sz="1600">
              <a:solidFill>
                <a:schemeClr val="accent3"/>
              </a:solidFill>
            </a:endParaRPr>
          </a:p>
        </p:txBody>
      </p:sp>
      <p:pic>
        <p:nvPicPr>
          <p:cNvPr id="22" name="Picture 7" descr="A person with glasses smiling&#10;&#10;Description automatically generated">
            <a:extLst>
              <a:ext uri="{FF2B5EF4-FFF2-40B4-BE49-F238E27FC236}">
                <a16:creationId xmlns:a16="http://schemas.microsoft.com/office/drawing/2014/main" id="{C6FC5E31-DDBA-0511-0B9F-D5B88B62AA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71" y="3938911"/>
            <a:ext cx="1654904" cy="16533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B0DFDC-8756-4610-345F-9EB9FB59A6F2}"/>
              </a:ext>
            </a:extLst>
          </p:cNvPr>
          <p:cNvSpPr txBox="1"/>
          <p:nvPr/>
        </p:nvSpPr>
        <p:spPr>
          <a:xfrm>
            <a:off x="1380356" y="5620344"/>
            <a:ext cx="1653192" cy="328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GB" sz="1536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Dr Nicky Danino</a:t>
            </a:r>
            <a:r>
              <a:rPr lang="en-GB" sz="1536" kern="1200" dirty="0">
                <a:solidFill>
                  <a:schemeClr val="accent3"/>
                </a:solidFill>
                <a:latin typeface="Microsoft Sans Serif"/>
                <a:ea typeface="Microsoft Sans Serif"/>
                <a:cs typeface="Microsoft Sans Serif"/>
              </a:rPr>
              <a:t>​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CCA826-B4C3-199B-C40E-72CB0CE36B63}"/>
              </a:ext>
            </a:extLst>
          </p:cNvPr>
          <p:cNvSpPr txBox="1"/>
          <p:nvPr/>
        </p:nvSpPr>
        <p:spPr>
          <a:xfrm>
            <a:off x="3502085" y="3406883"/>
            <a:ext cx="1617261" cy="3259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GB" sz="1536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Dr Lesley </a:t>
            </a:r>
            <a:r>
              <a:rPr lang="en-GB" sz="1536" kern="1200" dirty="0">
                <a:solidFill>
                  <a:schemeClr val="accent3"/>
                </a:solidFill>
                <a:latin typeface="+mn-lt"/>
                <a:ea typeface="Microsoft Sans Serif"/>
                <a:cs typeface="Microsoft Sans Serif"/>
              </a:rPr>
              <a:t>May</a:t>
            </a:r>
            <a:r>
              <a:rPr lang="en-GB" sz="1536" kern="1200" dirty="0">
                <a:solidFill>
                  <a:schemeClr val="accent3"/>
                </a:solidFill>
                <a:latin typeface="Microsoft Sans Serif"/>
                <a:ea typeface="Microsoft Sans Serif"/>
                <a:cs typeface="Microsoft Sans Serif"/>
              </a:rPr>
              <a:t>​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317780-8EDA-C72C-F863-C3B48F04B7FC}"/>
              </a:ext>
            </a:extLst>
          </p:cNvPr>
          <p:cNvSpPr txBox="1"/>
          <p:nvPr/>
        </p:nvSpPr>
        <p:spPr>
          <a:xfrm>
            <a:off x="1030032" y="3406883"/>
            <a:ext cx="2434870" cy="3259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en-GB" sz="1536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Dr Hua Yan</a:t>
            </a:r>
            <a:endParaRPr lang="en-GB" sz="1600">
              <a:solidFill>
                <a:schemeClr val="accent3"/>
              </a:solidFill>
            </a:endParaRPr>
          </a:p>
        </p:txBody>
      </p:sp>
      <p:pic>
        <p:nvPicPr>
          <p:cNvPr id="1026" name="Picture 2" descr="Lesley MAY | Professor (Associate) | BSc, MSc, MEd | Leeds Trinity  University, Leeds | Research profile">
            <a:extLst>
              <a:ext uri="{FF2B5EF4-FFF2-40B4-BE49-F238E27FC236}">
                <a16:creationId xmlns:a16="http://schemas.microsoft.com/office/drawing/2014/main" id="{9EAAE79B-C52F-A9B4-C6C4-311E2E8CDD0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875" y="1741099"/>
            <a:ext cx="1653389" cy="165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9D61E-828B-9642-365F-FBFBA4DE8FE1}"/>
              </a:ext>
            </a:extLst>
          </p:cNvPr>
          <p:cNvSpPr txBox="1"/>
          <p:nvPr/>
        </p:nvSpPr>
        <p:spPr>
          <a:xfrm>
            <a:off x="8905089" y="3406883"/>
            <a:ext cx="2261465" cy="3259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en-GB" sz="1536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Dr Nick Mitchell</a:t>
            </a:r>
            <a:endParaRPr lang="en-GB" sz="160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2B28B-21A1-385A-63B2-139BFF6B1289}"/>
              </a:ext>
            </a:extLst>
          </p:cNvPr>
          <p:cNvSpPr txBox="1"/>
          <p:nvPr/>
        </p:nvSpPr>
        <p:spPr>
          <a:xfrm>
            <a:off x="9141897" y="5620345"/>
            <a:ext cx="2066545" cy="3259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en-GB" sz="1536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Ravi Soleyn</a:t>
            </a:r>
            <a:endParaRPr lang="en-GB" sz="1600">
              <a:solidFill>
                <a:schemeClr val="accent3"/>
              </a:solidFill>
            </a:endParaRPr>
          </a:p>
        </p:txBody>
      </p:sp>
      <p:pic>
        <p:nvPicPr>
          <p:cNvPr id="2" name="Picture 1" descr="A person in a white shirt and tie&#10;&#10;AI-generated content may be incorrect.">
            <a:extLst>
              <a:ext uri="{FF2B5EF4-FFF2-40B4-BE49-F238E27FC236}">
                <a16:creationId xmlns:a16="http://schemas.microsoft.com/office/drawing/2014/main" id="{496EF2B1-3AB0-2862-47F3-E1A8851CC7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660"/>
          <a:stretch/>
        </p:blipFill>
        <p:spPr>
          <a:xfrm>
            <a:off x="3401775" y="3938911"/>
            <a:ext cx="1617261" cy="164784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AB71D41-09FE-F4AB-967D-FD3A518C8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1" t="18334" r="27079" b="36667"/>
          <a:stretch/>
        </p:blipFill>
        <p:spPr bwMode="auto">
          <a:xfrm>
            <a:off x="1362171" y="1741099"/>
            <a:ext cx="1624040" cy="165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BC4E0D5E-F372-F878-AAE1-3FF18C1C77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095"/>
          <a:stretch/>
        </p:blipFill>
        <p:spPr>
          <a:xfrm>
            <a:off x="9279425" y="1741099"/>
            <a:ext cx="1638161" cy="1687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0BFC8A-101B-A2F9-E522-7672E4518F2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7439" b="15703"/>
          <a:stretch/>
        </p:blipFill>
        <p:spPr>
          <a:xfrm>
            <a:off x="7374986" y="1747290"/>
            <a:ext cx="1645897" cy="16533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05C531-3F27-7A61-CFAA-F8A7BCB363C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-1" b="26787"/>
          <a:stretch/>
        </p:blipFill>
        <p:spPr>
          <a:xfrm>
            <a:off x="5403736" y="3940671"/>
            <a:ext cx="1653192" cy="16796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0E5A28-FFAE-8BAA-6528-8DE52D73ECB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3080" b="27650"/>
          <a:stretch/>
        </p:blipFill>
        <p:spPr>
          <a:xfrm>
            <a:off x="5443312" y="1741099"/>
            <a:ext cx="1646031" cy="1665772"/>
          </a:xfrm>
          <a:prstGeom prst="rect">
            <a:avLst/>
          </a:prstGeom>
        </p:spPr>
      </p:pic>
      <p:pic>
        <p:nvPicPr>
          <p:cNvPr id="7" name="Picture 6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D4F61F6F-67E7-C03C-F392-3C4A2D6872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9" b="26910"/>
          <a:stretch/>
        </p:blipFill>
        <p:spPr>
          <a:xfrm>
            <a:off x="9264394" y="3938911"/>
            <a:ext cx="1672292" cy="168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9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94BAA-3DE4-A559-BCF1-283875F60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7C15840-2176-ABE9-599D-3FB14A8A13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r="25364"/>
          <a:stretch/>
        </p:blipFill>
        <p:spPr>
          <a:xfrm>
            <a:off x="7123815" y="0"/>
            <a:ext cx="5068186" cy="6857999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201FD2C-1CFF-BA41-C428-DBC1C333F2F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527" y="1741100"/>
            <a:ext cx="6444830" cy="44151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/>
                <a:ea typeface="Microsoft Sans Serif"/>
                <a:cs typeface="Arial"/>
              </a:rPr>
              <a:t>BSc (Hons) Computer Science </a:t>
            </a:r>
          </a:p>
          <a:p>
            <a:endParaRPr lang="en-GB" sz="2400">
              <a:solidFill>
                <a:schemeClr val="accent3"/>
              </a:solidFill>
              <a:latin typeface="Arial"/>
              <a:ea typeface="Microsoft Sans Serif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/>
                <a:ea typeface="Microsoft Sans Serif"/>
                <a:cs typeface="Arial"/>
              </a:rPr>
              <a:t>BSc (Hons) Computer Science with </a:t>
            </a:r>
            <a:br>
              <a:rPr lang="en-GB" sz="2400">
                <a:ea typeface="Microsoft Sans Serif"/>
              </a:rPr>
            </a:br>
            <a:r>
              <a:rPr lang="en-GB" sz="2400">
                <a:solidFill>
                  <a:schemeClr val="accent3"/>
                </a:solidFill>
                <a:latin typeface="Arial"/>
                <a:ea typeface="Microsoft Sans Serif"/>
                <a:cs typeface="Arial"/>
              </a:rPr>
              <a:t>Cyber Security </a:t>
            </a:r>
          </a:p>
          <a:p>
            <a:endParaRPr lang="en-GB" sz="2400">
              <a:solidFill>
                <a:schemeClr val="accent3"/>
              </a:solidFill>
              <a:latin typeface="Arial"/>
              <a:ea typeface="Microsoft Sans Serif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/>
                <a:ea typeface="Microsoft Sans Serif"/>
                <a:cs typeface="Arial"/>
              </a:rPr>
              <a:t>BSc (Hons) Computer Science with </a:t>
            </a:r>
            <a:br>
              <a:rPr lang="en-GB" sz="2400">
                <a:ea typeface="Microsoft Sans Serif"/>
              </a:rPr>
            </a:br>
            <a:r>
              <a:rPr lang="en-GB" sz="2400">
                <a:solidFill>
                  <a:schemeClr val="accent3"/>
                </a:solidFill>
                <a:latin typeface="Arial"/>
                <a:ea typeface="Microsoft Sans Serif"/>
                <a:cs typeface="Arial"/>
              </a:rPr>
              <a:t>Games Development </a:t>
            </a:r>
          </a:p>
          <a:p>
            <a:endParaRPr lang="en-GB" sz="2400">
              <a:solidFill>
                <a:schemeClr val="accent3"/>
              </a:solidFill>
              <a:latin typeface="Arial"/>
              <a:ea typeface="Microsoft Sans Serif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/>
                <a:ea typeface="Microsoft Sans Serif"/>
                <a:cs typeface="Arial"/>
              </a:rPr>
              <a:t>Foundation Year available</a:t>
            </a:r>
          </a:p>
          <a:p>
            <a:endParaRPr lang="en-GB" sz="2400">
              <a:solidFill>
                <a:schemeClr val="accent3"/>
              </a:solidFill>
              <a:ea typeface="Microsoft Sans Serif"/>
            </a:endParaRPr>
          </a:p>
          <a:p>
            <a:pPr algn="ctr"/>
            <a:r>
              <a:rPr lang="en-GB" sz="2400">
                <a:solidFill>
                  <a:schemeClr val="accent3"/>
                </a:solidFill>
                <a:latin typeface="Arial"/>
                <a:ea typeface="Microsoft Sans Serif"/>
                <a:cs typeface="Arial"/>
              </a:rPr>
              <a:t>		</a:t>
            </a:r>
          </a:p>
          <a:p>
            <a:pPr marL="342900" indent="-342900">
              <a:buChar char="•"/>
            </a:pPr>
            <a:endParaRPr lang="en-GB">
              <a:ea typeface="Microsoft Sans Serif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F5230-FAA7-F64B-7987-9A1210D5B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27" y="280601"/>
            <a:ext cx="6444830" cy="1196588"/>
          </a:xfrm>
        </p:spPr>
        <p:txBody>
          <a:bodyPr>
            <a:normAutofit/>
          </a:bodyPr>
          <a:lstStyle/>
          <a:p>
            <a:r>
              <a:rPr lang="en-GB"/>
              <a:t>Our Computer Science Courses</a:t>
            </a:r>
          </a:p>
        </p:txBody>
      </p:sp>
    </p:spTree>
    <p:extLst>
      <p:ext uri="{BB962C8B-B14F-4D97-AF65-F5344CB8AC3E}">
        <p14:creationId xmlns:p14="http://schemas.microsoft.com/office/powerpoint/2010/main" val="372213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5183A91-4A7E-40F0-ABBF-060A6C81B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26" y="1741099"/>
            <a:ext cx="6126430" cy="4459915"/>
          </a:xfr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GB">
                <a:solidFill>
                  <a:srgbClr val="DCD2C2"/>
                </a:solidFill>
              </a:rPr>
              <a:t>Computer Science is </a:t>
            </a:r>
            <a:r>
              <a:rPr lang="en-GB" b="1">
                <a:solidFill>
                  <a:srgbClr val="DCD2C2"/>
                </a:solidFill>
              </a:rPr>
              <a:t>ubiquitous</a:t>
            </a:r>
            <a:r>
              <a:rPr lang="en-GB">
                <a:solidFill>
                  <a:srgbClr val="DCD2C2"/>
                </a:solidFill>
              </a:rPr>
              <a:t> (it’s everywhere!)</a:t>
            </a:r>
          </a:p>
          <a:p>
            <a:pPr lvl="0"/>
            <a:r>
              <a:rPr lang="en-GB">
                <a:solidFill>
                  <a:srgbClr val="DCD2C2"/>
                </a:solidFill>
              </a:rPr>
              <a:t>Expertise in Computer Science will help </a:t>
            </a:r>
            <a:r>
              <a:rPr lang="en-GB" b="1">
                <a:solidFill>
                  <a:srgbClr val="DCD2C2"/>
                </a:solidFill>
              </a:rPr>
              <a:t>you solve complex problems</a:t>
            </a:r>
          </a:p>
          <a:p>
            <a:pPr lvl="0"/>
            <a:r>
              <a:rPr lang="en-GB">
                <a:solidFill>
                  <a:srgbClr val="DCD2C2"/>
                </a:solidFill>
              </a:rPr>
              <a:t>Computer Science skills </a:t>
            </a:r>
            <a:r>
              <a:rPr lang="en-GB" b="1">
                <a:solidFill>
                  <a:srgbClr val="DCD2C2"/>
                </a:solidFill>
              </a:rPr>
              <a:t>empower</a:t>
            </a:r>
            <a:r>
              <a:rPr lang="en-GB">
                <a:solidFill>
                  <a:srgbClr val="DCD2C2"/>
                </a:solidFill>
              </a:rPr>
              <a:t> you to have a positive </a:t>
            </a:r>
            <a:r>
              <a:rPr lang="en-GB" b="1">
                <a:solidFill>
                  <a:srgbClr val="DCD2C2"/>
                </a:solidFill>
              </a:rPr>
              <a:t>impact</a:t>
            </a:r>
            <a:r>
              <a:rPr lang="en-GB">
                <a:solidFill>
                  <a:srgbClr val="DCD2C2"/>
                </a:solidFill>
              </a:rPr>
              <a:t> on the world</a:t>
            </a:r>
          </a:p>
          <a:p>
            <a:pPr lvl="0"/>
            <a:r>
              <a:rPr lang="en-GB">
                <a:solidFill>
                  <a:srgbClr val="DCD2C2"/>
                </a:solidFill>
              </a:rPr>
              <a:t>Computer Science can open doors to a range of lucrative and </a:t>
            </a:r>
            <a:r>
              <a:rPr lang="en-GB" b="1">
                <a:solidFill>
                  <a:srgbClr val="DCD2C2"/>
                </a:solidFill>
              </a:rPr>
              <a:t>rewarding</a:t>
            </a:r>
            <a:r>
              <a:rPr lang="en-GB">
                <a:solidFill>
                  <a:srgbClr val="DCD2C2"/>
                </a:solidFill>
              </a:rPr>
              <a:t> </a:t>
            </a:r>
            <a:r>
              <a:rPr lang="en-GB" b="1">
                <a:solidFill>
                  <a:srgbClr val="DCD2C2"/>
                </a:solidFill>
              </a:rPr>
              <a:t>careers</a:t>
            </a:r>
            <a:r>
              <a:rPr lang="en-GB">
                <a:solidFill>
                  <a:srgbClr val="DCD2C2"/>
                </a:solidFill>
              </a:rPr>
              <a:t> – currently driving the bulk of recruitment</a:t>
            </a:r>
          </a:p>
          <a:p>
            <a:pPr lvl="0"/>
            <a:r>
              <a:rPr lang="en-GB">
                <a:solidFill>
                  <a:srgbClr val="DCD2C2"/>
                </a:solidFill>
              </a:rPr>
              <a:t>Computer Science </a:t>
            </a:r>
            <a:r>
              <a:rPr lang="en-GB" b="1">
                <a:solidFill>
                  <a:srgbClr val="DCD2C2"/>
                </a:solidFill>
              </a:rPr>
              <a:t>skills</a:t>
            </a:r>
            <a:r>
              <a:rPr lang="en-GB">
                <a:solidFill>
                  <a:srgbClr val="DCD2C2"/>
                </a:solidFill>
              </a:rPr>
              <a:t> are beneficial in the job market, even if you decide to change careers</a:t>
            </a:r>
          </a:p>
          <a:p>
            <a:pPr lvl="0"/>
            <a:r>
              <a:rPr lang="en-GB">
                <a:solidFill>
                  <a:srgbClr val="DCD2C2"/>
                </a:solidFill>
              </a:rPr>
              <a:t>Computer Science offers opportunities for </a:t>
            </a:r>
            <a:r>
              <a:rPr lang="en-GB" b="1">
                <a:solidFill>
                  <a:srgbClr val="DCD2C2"/>
                </a:solidFill>
              </a:rPr>
              <a:t>innovation</a:t>
            </a:r>
            <a:r>
              <a:rPr lang="en-GB">
                <a:solidFill>
                  <a:srgbClr val="DCD2C2"/>
                </a:solidFill>
              </a:rPr>
              <a:t> and </a:t>
            </a:r>
            <a:r>
              <a:rPr lang="en-GB" b="1">
                <a:solidFill>
                  <a:srgbClr val="DCD2C2"/>
                </a:solidFill>
              </a:rPr>
              <a:t>creativity</a:t>
            </a:r>
          </a:p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4ACC4-865A-4156-AC14-7FFFA3DD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27" y="280601"/>
            <a:ext cx="6346516" cy="1196588"/>
          </a:xfrm>
        </p:spPr>
        <p:txBody>
          <a:bodyPr anchor="ctr">
            <a:normAutofit/>
          </a:bodyPr>
          <a:lstStyle/>
          <a:p>
            <a:r>
              <a:rPr lang="en-GB"/>
              <a:t>Why Study Computer Science?</a:t>
            </a:r>
            <a:br>
              <a:rPr lang="en-GB"/>
            </a:br>
            <a:endParaRPr lang="en-GB"/>
          </a:p>
        </p:txBody>
      </p:sp>
      <p:pic>
        <p:nvPicPr>
          <p:cNvPr id="11" name="Picture 10" descr="Close-up of illuminated circuit board">
            <a:extLst>
              <a:ext uri="{FF2B5EF4-FFF2-40B4-BE49-F238E27FC236}">
                <a16:creationId xmlns:a16="http://schemas.microsoft.com/office/drawing/2014/main" id="{A67A2F21-2997-B0AA-28E8-143882176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6" r="26489" b="115"/>
          <a:stretch/>
        </p:blipFill>
        <p:spPr>
          <a:xfrm>
            <a:off x="6834393" y="91"/>
            <a:ext cx="5358723" cy="686200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828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in a room&#10;&#10;Description automatically generated">
            <a:extLst>
              <a:ext uri="{FF2B5EF4-FFF2-40B4-BE49-F238E27FC236}">
                <a16:creationId xmlns:a16="http://schemas.microsoft.com/office/drawing/2014/main" id="{B5C84D42-37E3-3322-10CF-1E4A041AA4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8" r="25378"/>
          <a:stretch>
            <a:fillRect/>
          </a:stretch>
        </p:blipFill>
        <p:spPr>
          <a:xfrm>
            <a:off x="7126941" y="1"/>
            <a:ext cx="5065059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14ACC4-865A-4156-AC14-7FFFA3DD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27" y="280601"/>
            <a:ext cx="6287335" cy="1196588"/>
          </a:xfrm>
        </p:spPr>
        <p:txBody>
          <a:bodyPr>
            <a:noAutofit/>
          </a:bodyPr>
          <a:lstStyle/>
          <a:p>
            <a:r>
              <a:rPr lang="en-GB"/>
              <a:t>Why Study Computer Science at Leeds Trinity University?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183A91-4A7E-40F0-ABBF-060A6C81B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27" y="1487085"/>
            <a:ext cx="6905362" cy="4849183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>
                <a:solidFill>
                  <a:srgbClr val="37000F"/>
                </a:solidFill>
                <a:latin typeface="+mn-lt"/>
              </a:rPr>
              <a:t>Professional work placements and live employer projects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>
                <a:solidFill>
                  <a:srgbClr val="37000F"/>
                </a:solidFill>
                <a:latin typeface="+mn-lt"/>
              </a:rPr>
              <a:t>Research and industry-led teaching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>
                <a:solidFill>
                  <a:srgbClr val="37000F"/>
                </a:solidFill>
                <a:latin typeface="+mn-lt"/>
              </a:rPr>
              <a:t>Academics with a wide range of expertise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>
                <a:solidFill>
                  <a:srgbClr val="37000F"/>
                </a:solidFill>
                <a:latin typeface="+mn-lt"/>
                <a:cs typeface="Arial"/>
              </a:rPr>
              <a:t>Courses designed to apply theory in practical learning environments</a:t>
            </a:r>
            <a:endParaRPr lang="en-US" sz="2200">
              <a:solidFill>
                <a:srgbClr val="37000F"/>
              </a:solidFill>
              <a:latin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>
                <a:solidFill>
                  <a:srgbClr val="37000F"/>
                </a:solidFill>
                <a:latin typeface="+mn-lt"/>
              </a:rPr>
              <a:t>Links with tech companies in and around Leeds (and further afield)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>
                <a:solidFill>
                  <a:srgbClr val="37000F"/>
                </a:solidFill>
                <a:latin typeface="+mn-lt"/>
                <a:cs typeface="Arial"/>
              </a:rPr>
              <a:t>Class sizes offering excellent levels of personal support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>
                <a:solidFill>
                  <a:srgbClr val="37000F"/>
                </a:solidFill>
                <a:latin typeface="+mn-lt"/>
              </a:rPr>
              <a:t>24/7 remote access to computing labs and to professional tools, resources and guidelines</a:t>
            </a:r>
          </a:p>
        </p:txBody>
      </p:sp>
    </p:spTree>
    <p:extLst>
      <p:ext uri="{BB962C8B-B14F-4D97-AF65-F5344CB8AC3E}">
        <p14:creationId xmlns:p14="http://schemas.microsoft.com/office/powerpoint/2010/main" val="51152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64FF5C7-4E5E-4D92-994B-604A3C710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27" y="1741099"/>
            <a:ext cx="10146498" cy="958034"/>
          </a:xfrm>
        </p:spPr>
        <p:txBody>
          <a:bodyPr numCol="1">
            <a:noAutofit/>
          </a:bodyPr>
          <a:lstStyle/>
          <a:p>
            <a:pPr marL="0" indent="0" algn="l" rtl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i="0" u="none" strike="noStrike">
                <a:solidFill>
                  <a:schemeClr val="accent3"/>
                </a:solidFill>
                <a:effectLst/>
                <a:ea typeface="Microsoft Sans Serif" panose="020B0604020202020204" pitchFamily="34" charset="0"/>
              </a:rPr>
              <a:t>You’ll graduate ready for the vast range of opportunities</a:t>
            </a:r>
            <a:br>
              <a:rPr lang="en-US" sz="2400" b="0" i="0" u="none" strike="noStrike">
                <a:solidFill>
                  <a:schemeClr val="accent3"/>
                </a:solidFill>
                <a:effectLst/>
                <a:ea typeface="Microsoft Sans Serif" panose="020B0604020202020204" pitchFamily="34" charset="0"/>
              </a:rPr>
            </a:br>
            <a:r>
              <a:rPr lang="en-US" sz="2400" b="0" i="0">
                <a:solidFill>
                  <a:schemeClr val="accent3"/>
                </a:solidFill>
                <a:effectLst/>
                <a:ea typeface="Microsoft Sans Serif" panose="020B0604020202020204" pitchFamily="34" charset="0"/>
              </a:rPr>
              <a:t>​</a:t>
            </a:r>
            <a:r>
              <a:rPr lang="en-US" sz="2400" b="0" i="0" u="none" strike="noStrike">
                <a:solidFill>
                  <a:schemeClr val="accent3"/>
                </a:solidFill>
                <a:effectLst/>
                <a:ea typeface="Microsoft Sans Serif" panose="020B0604020202020204" pitchFamily="34" charset="0"/>
              </a:rPr>
              <a:t>in the thriving tech and digital sectors, such as:</a:t>
            </a:r>
            <a:r>
              <a:rPr lang="en-US" sz="2400" b="0" i="0">
                <a:solidFill>
                  <a:schemeClr val="accent3"/>
                </a:solidFill>
                <a:effectLst/>
                <a:ea typeface="Microsoft Sans Serif" panose="020B0604020202020204" pitchFamily="34" charset="0"/>
              </a:rPr>
              <a:t>​</a:t>
            </a:r>
            <a:endParaRPr lang="en-US" sz="2400">
              <a:ea typeface="Microsoft Sans Serif" panose="020B0604020202020204" pitchFamily="34" charset="0"/>
            </a:endParaRPr>
          </a:p>
          <a:p>
            <a:pPr marL="0" indent="0" algn="l" rtl="0" fontAlgn="base">
              <a:lnSpc>
                <a:spcPct val="100000"/>
              </a:lnSpc>
              <a:spcBef>
                <a:spcPts val="0"/>
              </a:spcBef>
              <a:buNone/>
            </a:pPr>
            <a:endParaRPr lang="en-US" sz="2400" b="0" i="0">
              <a:effectLst/>
              <a:ea typeface="Microsoft Sans Serif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5476E1-71B1-46D3-9F38-3EAC29F31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27" y="280601"/>
            <a:ext cx="7970761" cy="1196588"/>
          </a:xfrm>
        </p:spPr>
        <p:txBody>
          <a:bodyPr>
            <a:normAutofit/>
          </a:bodyPr>
          <a:lstStyle/>
          <a:p>
            <a:r>
              <a:rPr lang="en-GB"/>
              <a:t>Where could your degree take you?​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6CD79-FFAB-49CD-9EB1-A92F5FF227D1}"/>
              </a:ext>
            </a:extLst>
          </p:cNvPr>
          <p:cNvSpPr txBox="1"/>
          <p:nvPr/>
        </p:nvSpPr>
        <p:spPr>
          <a:xfrm>
            <a:off x="8290288" y="1052719"/>
            <a:ext cx="6270329" cy="53178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Hind Madurai" panose="02000000000000000000" pitchFamily="2" charset="0"/>
              <a:ea typeface="Microsoft Sans Serif" panose="020B0604020202020204" pitchFamily="34" charset="0"/>
              <a:cs typeface="Hind Madurai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2647F-D0B1-277E-CDD7-CDF1F69885AA}"/>
              </a:ext>
            </a:extLst>
          </p:cNvPr>
          <p:cNvSpPr txBox="1"/>
          <p:nvPr/>
        </p:nvSpPr>
        <p:spPr>
          <a:xfrm>
            <a:off x="473725" y="2875402"/>
            <a:ext cx="10477041" cy="390183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master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developer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UX/UI designer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web software engineer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 security analyst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 project owner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 engineer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developer/engineer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 developer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tester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96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itting at a table with other people in the background&#10;&#10;Description automatically generated">
            <a:extLst>
              <a:ext uri="{FF2B5EF4-FFF2-40B4-BE49-F238E27FC236}">
                <a16:creationId xmlns:a16="http://schemas.microsoft.com/office/drawing/2014/main" id="{37FB2481-20EE-331B-2BA9-96EA124558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2580" r="41993"/>
          <a:stretch/>
        </p:blipFill>
        <p:spPr>
          <a:xfrm>
            <a:off x="0" y="0"/>
            <a:ext cx="506505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5D7583-8F0F-9E3B-1FF0-CE5B8AAF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6517" y="428264"/>
            <a:ext cx="5431522" cy="889485"/>
          </a:xfrm>
        </p:spPr>
        <p:txBody>
          <a:bodyPr>
            <a:normAutofit fontScale="90000"/>
          </a:bodyPr>
          <a:lstStyle/>
          <a:p>
            <a:r>
              <a:rPr lang="en-GB" sz="3200" b="1"/>
              <a:t>Progression Routes at </a:t>
            </a:r>
            <a:br>
              <a:rPr lang="en-GB" sz="3200" b="1"/>
            </a:br>
            <a:r>
              <a:rPr lang="en-GB" sz="3200" b="1"/>
              <a:t>Leeds Trinity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389A6-8761-88C4-7E55-39CE00332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517" y="1909731"/>
            <a:ext cx="6052891" cy="3779869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pPr marL="0" indent="0">
              <a:buNone/>
            </a:pPr>
            <a:endParaRPr lang="en-GB" sz="9600" u="sng">
              <a:solidFill>
                <a:schemeClr val="accent3"/>
              </a:solidFill>
              <a:latin typeface="Hind Madurai"/>
              <a:cs typeface="Hind Madurai"/>
            </a:endParaRPr>
          </a:p>
          <a:p>
            <a:pPr marL="0" indent="0">
              <a:buNone/>
            </a:pPr>
            <a:r>
              <a:rPr lang="en-GB" sz="9600">
                <a:solidFill>
                  <a:schemeClr val="accent3"/>
                </a:solidFill>
                <a:latin typeface="Hind Madurai"/>
                <a:cs typeface="Hind Madurai"/>
              </a:rPr>
              <a:t>MSc Data Science and Artificial Intelligence</a:t>
            </a:r>
          </a:p>
          <a:p>
            <a:pPr marL="0" indent="0">
              <a:buNone/>
            </a:pPr>
            <a:endParaRPr lang="en-GB" sz="9600">
              <a:solidFill>
                <a:schemeClr val="accent3"/>
              </a:solidFill>
              <a:latin typeface="Hind Madurai"/>
              <a:cs typeface="Hind Madurai"/>
            </a:endParaRPr>
          </a:p>
          <a:p>
            <a:pPr marL="0" indent="0">
              <a:buNone/>
            </a:pPr>
            <a:r>
              <a:rPr lang="en-GB" sz="9600">
                <a:solidFill>
                  <a:schemeClr val="accent3"/>
                </a:solidFill>
                <a:latin typeface="Hind Madurai"/>
                <a:cs typeface="Hind Madurai"/>
              </a:rPr>
              <a:t>MSc Computer Science </a:t>
            </a:r>
            <a:br>
              <a:rPr lang="en-GB" sz="9600">
                <a:solidFill>
                  <a:schemeClr val="accent3"/>
                </a:solidFill>
                <a:latin typeface="Hind Madurai"/>
                <a:cs typeface="Hind Madurai"/>
              </a:rPr>
            </a:br>
            <a:r>
              <a:rPr lang="en-GB" sz="9600">
                <a:solidFill>
                  <a:schemeClr val="accent3"/>
                </a:solidFill>
                <a:latin typeface="Hind Madurai"/>
                <a:cs typeface="Hind Madurai"/>
              </a:rPr>
              <a:t>(subject to validation)</a:t>
            </a:r>
          </a:p>
          <a:p>
            <a:pPr marL="0" indent="0">
              <a:buNone/>
            </a:pPr>
            <a:endParaRPr lang="en-GB" sz="9600">
              <a:solidFill>
                <a:schemeClr val="accent3"/>
              </a:solidFill>
              <a:latin typeface="Hind Madurai"/>
              <a:cs typeface="Hind Madurai"/>
            </a:endParaRPr>
          </a:p>
          <a:p>
            <a:pPr marL="0" indent="0">
              <a:buNone/>
            </a:pPr>
            <a:r>
              <a:rPr lang="en-GB" sz="9600">
                <a:solidFill>
                  <a:schemeClr val="accent3"/>
                </a:solidFill>
                <a:latin typeface="Hind Madurai"/>
                <a:cs typeface="Hind Madurai"/>
              </a:rPr>
              <a:t>PhD Research </a:t>
            </a:r>
          </a:p>
          <a:p>
            <a:pPr marL="0" indent="0">
              <a:buNone/>
            </a:pPr>
            <a:endParaRPr lang="en-GB">
              <a:latin typeface="Hind Madurai"/>
              <a:cs typeface="Hind Madurai"/>
            </a:endParaRPr>
          </a:p>
        </p:txBody>
      </p:sp>
    </p:spTree>
    <p:extLst>
      <p:ext uri="{BB962C8B-B14F-4D97-AF65-F5344CB8AC3E}">
        <p14:creationId xmlns:p14="http://schemas.microsoft.com/office/powerpoint/2010/main" val="121075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10E12B-B541-435E-AE07-59D0B2069631}"/>
              </a:ext>
            </a:extLst>
          </p:cNvPr>
          <p:cNvSpPr txBox="1"/>
          <p:nvPr/>
        </p:nvSpPr>
        <p:spPr>
          <a:xfrm>
            <a:off x="452579" y="1616385"/>
            <a:ext cx="6700871" cy="856453"/>
          </a:xfrm>
          <a:prstGeom prst="rect">
            <a:avLst/>
          </a:prstGeom>
          <a:noFill/>
        </p:spPr>
        <p:txBody>
          <a:bodyPr wrap="square" lIns="121920" tIns="60960" rIns="121920" bIns="60960" rtlCol="0" anchor="b">
            <a:spAutoFit/>
          </a:bodyPr>
          <a:lstStyle/>
          <a:p>
            <a:pPr>
              <a:lnSpc>
                <a:spcPct val="70000"/>
              </a:lnSpc>
            </a:pPr>
            <a:r>
              <a:rPr lang="en-GB" sz="6400" dirty="0">
                <a:solidFill>
                  <a:srgbClr val="FAB833"/>
                </a:solidFill>
                <a:latin typeface="Program OT Bold"/>
              </a:rPr>
              <a:t>Python Activity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155CA-22B9-4210-B742-8524848B5A8F}"/>
              </a:ext>
            </a:extLst>
          </p:cNvPr>
          <p:cNvSpPr txBox="1"/>
          <p:nvPr/>
        </p:nvSpPr>
        <p:spPr>
          <a:xfrm>
            <a:off x="613986" y="2516695"/>
            <a:ext cx="4955741" cy="2749727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en-GB" sz="4267" dirty="0">
                <a:solidFill>
                  <a:schemeClr val="bg1">
                    <a:alpha val="60000"/>
                  </a:schemeClr>
                </a:solidFill>
              </a:rPr>
              <a:t>QR CODE</a:t>
            </a:r>
            <a:endParaRPr lang="en-US" sz="4267">
              <a:solidFill>
                <a:schemeClr val="bg1">
                  <a:alpha val="60000"/>
                </a:schemeClr>
              </a:solidFill>
              <a:ea typeface="Calibri"/>
              <a:cs typeface="Calibri"/>
            </a:endParaRPr>
          </a:p>
          <a:p>
            <a:r>
              <a:rPr lang="en-GB" sz="4267" dirty="0">
                <a:solidFill>
                  <a:schemeClr val="bg1">
                    <a:alpha val="60000"/>
                  </a:schemeClr>
                </a:solidFill>
                <a:ea typeface="Calibri"/>
                <a:cs typeface="Calibri"/>
              </a:rPr>
              <a:t>FAKE LIBRARY</a:t>
            </a:r>
          </a:p>
          <a:p>
            <a:r>
              <a:rPr lang="en-GB" sz="4267" dirty="0">
                <a:solidFill>
                  <a:schemeClr val="bg1">
                    <a:alpha val="60000"/>
                  </a:schemeClr>
                </a:solidFill>
                <a:ea typeface="Calibri"/>
                <a:cs typeface="Calibri"/>
              </a:rPr>
              <a:t>SHORT-URL</a:t>
            </a:r>
          </a:p>
          <a:p>
            <a:endParaRPr lang="en-GB" sz="4267" dirty="0">
              <a:solidFill>
                <a:srgbClr val="FFFFFF">
                  <a:alpha val="60000"/>
                </a:srgb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6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195EAE-5CA9-4FD6-B819-7F143B214731}"/>
              </a:ext>
            </a:extLst>
          </p:cNvPr>
          <p:cNvSpPr txBox="1"/>
          <p:nvPr/>
        </p:nvSpPr>
        <p:spPr>
          <a:xfrm>
            <a:off x="295835" y="1314485"/>
            <a:ext cx="8729755" cy="8339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70000"/>
              </a:lnSpc>
            </a:pPr>
            <a:r>
              <a:rPr lang="en-GB" sz="6400">
                <a:solidFill>
                  <a:srgbClr val="FAB833"/>
                </a:solidFill>
                <a:latin typeface="Program OT Bold"/>
                <a:cs typeface="Program OT Bold"/>
              </a:rPr>
              <a:t>Hands-on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327CE-21CC-4CE8-B654-6F38FFA5EDFA}"/>
              </a:ext>
            </a:extLst>
          </p:cNvPr>
          <p:cNvSpPr txBox="1"/>
          <p:nvPr/>
        </p:nvSpPr>
        <p:spPr>
          <a:xfrm>
            <a:off x="366005" y="2262458"/>
            <a:ext cx="6402657" cy="370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We will cover this in three videos: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33" dirty="0">
                <a:solidFill>
                  <a:schemeClr val="bg1"/>
                </a:solidFill>
              </a:rPr>
              <a:t>Setting up the programming environment</a:t>
            </a:r>
          </a:p>
          <a:p>
            <a:pPr marL="990575" lvl="1" indent="-380990">
              <a:buFont typeface="Wingdings" panose="05000000000000000000" pitchFamily="2" charset="2"/>
              <a:buChar char="Ø"/>
            </a:pPr>
            <a:r>
              <a:rPr lang="en-GB" sz="2133" dirty="0">
                <a:solidFill>
                  <a:schemeClr val="bg1"/>
                </a:solidFill>
              </a:rPr>
              <a:t>We will use </a:t>
            </a:r>
            <a:r>
              <a:rPr lang="en-GB" sz="2133" dirty="0" err="1">
                <a:solidFill>
                  <a:schemeClr val="bg1"/>
                </a:solidFill>
              </a:rPr>
              <a:t>Replit</a:t>
            </a:r>
            <a:r>
              <a:rPr lang="en-GB" sz="2133" dirty="0">
                <a:solidFill>
                  <a:schemeClr val="bg1"/>
                </a:solidFill>
              </a:rPr>
              <a:t> online platform (replit.com)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2133" dirty="0">
                <a:solidFill>
                  <a:schemeClr val="bg1"/>
                </a:solidFill>
              </a:rPr>
              <a:t>Introduction to the Turtle package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2133" dirty="0">
                <a:solidFill>
                  <a:schemeClr val="bg1"/>
                </a:solidFill>
              </a:rPr>
              <a:t>Design and implementation of two games</a:t>
            </a:r>
          </a:p>
          <a:p>
            <a:pPr marL="1066773" lvl="1" indent="-457189">
              <a:buFont typeface="Wingdings" panose="05000000000000000000" pitchFamily="2" charset="2"/>
              <a:buChar char="Ø"/>
            </a:pPr>
            <a:r>
              <a:rPr lang="en-GB" sz="2133" dirty="0">
                <a:solidFill>
                  <a:schemeClr val="bg1"/>
                </a:solidFill>
              </a:rPr>
              <a:t>Turtle competition (Whoever's turtle passes the finish line first will win)</a:t>
            </a:r>
          </a:p>
          <a:p>
            <a:pPr marL="1066773" lvl="1" indent="-457189">
              <a:buFont typeface="Wingdings" panose="05000000000000000000" pitchFamily="2" charset="2"/>
              <a:buChar char="Ø"/>
            </a:pPr>
            <a:r>
              <a:rPr lang="en-GB" sz="2133" dirty="0">
                <a:solidFill>
                  <a:schemeClr val="bg1"/>
                </a:solidFill>
              </a:rPr>
              <a:t>Rolling dice (player with the highest/lowest number is the winner) </a:t>
            </a:r>
            <a:r>
              <a:rPr lang="en-US" sz="2133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ROAD TO EL DORADO Clip - "Dice" (2000) - YouTube</a:t>
            </a:r>
            <a:endParaRPr lang="en-GB" sz="21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694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TUMain">
      <a:dk1>
        <a:srgbClr val="000000"/>
      </a:dk1>
      <a:lt1>
        <a:srgbClr val="FFFFFF"/>
      </a:lt1>
      <a:dk2>
        <a:srgbClr val="400014"/>
      </a:dk2>
      <a:lt2>
        <a:srgbClr val="FFFFFF"/>
      </a:lt2>
      <a:accent1>
        <a:srgbClr val="F87F41"/>
      </a:accent1>
      <a:accent2>
        <a:srgbClr val="94D7C8"/>
      </a:accent2>
      <a:accent3>
        <a:srgbClr val="DCD2C1"/>
      </a:accent3>
      <a:accent4>
        <a:srgbClr val="F69EB0"/>
      </a:accent4>
      <a:accent5>
        <a:srgbClr val="A0C0E4"/>
      </a:accent5>
      <a:accent6>
        <a:srgbClr val="DCD2C1"/>
      </a:accent6>
      <a:hlink>
        <a:srgbClr val="F87F41"/>
      </a:hlink>
      <a:folHlink>
        <a:srgbClr val="A0C0E4"/>
      </a:folHlink>
    </a:clrScheme>
    <a:fontScheme name="Custom 1">
      <a:majorFont>
        <a:latin typeface="Neue Haas Unica W1G Heavy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C47019E-E192-4C96-B2B6-5A6A0300B401}" vid="{C968C1BE-2E39-4799-9754-74E1CEF9D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A6371D29A8F47BCC2294B634E0FD8" ma:contentTypeVersion="17" ma:contentTypeDescription="Create a new document." ma:contentTypeScope="" ma:versionID="444b1536d711a4133de3940548d0f96a">
  <xsd:schema xmlns:xsd="http://www.w3.org/2001/XMLSchema" xmlns:xs="http://www.w3.org/2001/XMLSchema" xmlns:p="http://schemas.microsoft.com/office/2006/metadata/properties" xmlns:ns2="50c9dcbb-4fcb-48a2-bca2-36b905826655" xmlns:ns3="1c5e68ae-cc9e-4993-963e-ddc4676b869e" targetNamespace="http://schemas.microsoft.com/office/2006/metadata/properties" ma:root="true" ma:fieldsID="d5fca0a27b4531a87fc7050a1f34c33e" ns2:_="" ns3:_="">
    <xsd:import namespace="50c9dcbb-4fcb-48a2-bca2-36b905826655"/>
    <xsd:import namespace="1c5e68ae-cc9e-4993-963e-ddc4676b86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MediaServiceBillingMetadata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9dcbb-4fcb-48a2-bca2-36b9058266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22a82b8-8a33-4e93-9b0b-c881f0c029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e68ae-cc9e-4993-963e-ddc4676b869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ba8b508-b912-42aa-928f-bbe906b5c615}" ma:internalName="TaxCatchAll" ma:showField="CatchAllData" ma:web="1c5e68ae-cc9e-4993-963e-ddc4676b86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5e68ae-cc9e-4993-963e-ddc4676b869e" xsi:nil="true"/>
    <lcf76f155ced4ddcb4097134ff3c332f xmlns="50c9dcbb-4fcb-48a2-bca2-36b905826655">
      <Terms xmlns="http://schemas.microsoft.com/office/infopath/2007/PartnerControls"/>
    </lcf76f155ced4ddcb4097134ff3c332f>
    <_Flow_SignoffStatus xmlns="50c9dcbb-4fcb-48a2-bca2-36b905826655" xsi:nil="true"/>
  </documentManagement>
</p:properties>
</file>

<file path=customXml/itemProps1.xml><?xml version="1.0" encoding="utf-8"?>
<ds:datastoreItem xmlns:ds="http://schemas.openxmlformats.org/officeDocument/2006/customXml" ds:itemID="{0D38D5A7-D009-440F-9051-081A9330B7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672668-4AC4-43CA-AC64-5D099AC82B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c9dcbb-4fcb-48a2-bca2-36b905826655"/>
    <ds:schemaRef ds:uri="1c5e68ae-cc9e-4993-963e-ddc4676b86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4B92EC-336A-46CB-A5A5-A0D4BB90A954}">
  <ds:schemaRefs>
    <ds:schemaRef ds:uri="http://schemas.microsoft.com/office/2006/documentManagement/types"/>
    <ds:schemaRef ds:uri="8c544806-6c5b-4092-ac07-292cb156e0a2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babed251-b140-422b-9788-21e0e11be234"/>
    <ds:schemaRef ds:uri="http://schemas.microsoft.com/office/2006/metadata/properties"/>
    <ds:schemaRef ds:uri="http://purl.org/dc/dcmitype/"/>
    <ds:schemaRef ds:uri="1c5e68ae-cc9e-4993-963e-ddc4676b869e"/>
    <ds:schemaRef ds:uri="50c9dcbb-4fcb-48a2-bca2-36b90582665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LTU Main brand template</Template>
  <TotalTime>8</TotalTime>
  <Words>946</Words>
  <Application>Microsoft Office PowerPoint</Application>
  <PresentationFormat>Widescreen</PresentationFormat>
  <Paragraphs>133</Paragraphs>
  <Slides>13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2</vt:i4>
      </vt:variant>
    </vt:vector>
  </HeadingPairs>
  <TitlesOfParts>
    <vt:vector size="23" baseType="lpstr">
      <vt:lpstr>Arial</vt:lpstr>
      <vt:lpstr>Program OT Bold</vt:lpstr>
      <vt:lpstr>Hind Madurai</vt:lpstr>
      <vt:lpstr>Calibri</vt:lpstr>
      <vt:lpstr>Cambria Math</vt:lpstr>
      <vt:lpstr>Microsoft Sans Serif</vt:lpstr>
      <vt:lpstr>Wingdings</vt:lpstr>
      <vt:lpstr>Office Theme</vt:lpstr>
      <vt:lpstr>PowerPoint Presentation</vt:lpstr>
      <vt:lpstr>Our Computer Science team</vt:lpstr>
      <vt:lpstr>Our Computer Science Courses</vt:lpstr>
      <vt:lpstr>Why Study Computer Science? </vt:lpstr>
      <vt:lpstr>Why Study Computer Science at Leeds Trinity University?</vt:lpstr>
      <vt:lpstr>Where could your degree take you?​</vt:lpstr>
      <vt:lpstr>Progression Routes at  Leeds Trinity University</vt:lpstr>
      <vt:lpstr>PowerPoint Presentation</vt:lpstr>
      <vt:lpstr>PowerPoint Presentation</vt:lpstr>
      <vt:lpstr>PowerPoint Presentation</vt:lpstr>
      <vt:lpstr>PowerPoint Presentation</vt:lpstr>
      <vt:lpstr>Got a question?  Chat with our students and staff through Unibuddy or submit your questions and we'll forward it to our expert teams. </vt:lpstr>
      <vt:lpstr>Thank you </vt:lpstr>
      <vt:lpstr>Pre-Roll</vt:lpstr>
      <vt:lpstr>Main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Gill Barker</dc:creator>
  <cp:keywords>LTU, Template, Main</cp:keywords>
  <cp:lastModifiedBy>Yashar Baradaranshokouhi</cp:lastModifiedBy>
  <cp:revision>24</cp:revision>
  <dcterms:created xsi:type="dcterms:W3CDTF">2024-05-14T09:30:41Z</dcterms:created>
  <dcterms:modified xsi:type="dcterms:W3CDTF">2025-12-03T11:22:55Z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0x010100D71A6371D29A8F47BCC2294B634E0FD8</vt:lpwstr>
  </property>
  <property fmtid="{D5CDD505-2E9C-101B-9397-08002B2CF9AE}" pid="3" name="MediaServiceImageTags">
    <vt:lpwstr/>
  </property>
</Properties>
</file>